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3" r:id="rId5"/>
    <p:sldId id="264" r:id="rId6"/>
    <p:sldId id="267" r:id="rId7"/>
    <p:sldId id="268" r:id="rId8"/>
    <p:sldId id="265" r:id="rId9"/>
    <p:sldId id="266" r:id="rId10"/>
    <p:sldId id="261" r:id="rId11"/>
    <p:sldId id="269" r:id="rId12"/>
    <p:sldId id="262" r:id="rId13"/>
    <p:sldId id="271" r:id="rId14"/>
    <p:sldId id="270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36" autoAdjust="0"/>
    <p:restoredTop sz="94660"/>
  </p:normalViewPr>
  <p:slideViewPr>
    <p:cSldViewPr>
      <p:cViewPr>
        <p:scale>
          <a:sx n="90" d="100"/>
          <a:sy n="90" d="100"/>
        </p:scale>
        <p:origin x="-666" y="-5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A1A206-1327-4495-8CF0-FE10C72F2CED}" type="datetimeFigureOut">
              <a:rPr lang="en-US" smtClean="0"/>
              <a:t>6/13/2014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2F761E-2AFB-4028-9442-55E44E0D6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733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81759-2C7A-4042-8FD6-659AF01C8F4F}" type="datetime1">
              <a:rPr lang="en-US" smtClean="0"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sharon@sharonbenjamin.com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010E-D052-478C-A3E9-D11F8CD26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34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CAA78-4010-4730-9D83-F1F5C0B124EA}" type="datetime1">
              <a:rPr lang="en-US" smtClean="0"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sharon@sharonbenjamin.com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010E-D052-478C-A3E9-D11F8CD26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645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C4240-F0FD-4578-86B6-E4721676092A}" type="datetime1">
              <a:rPr lang="en-US" smtClean="0"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sharon@sharonbenjamin.com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010E-D052-478C-A3E9-D11F8CD26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896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05E14-238E-4125-905E-A83CE3F8EB4D}" type="datetime1">
              <a:rPr lang="en-US" smtClean="0"/>
              <a:t>6/13/2014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sharon@sharonbenjamin.com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010E-D052-478C-A3E9-D11F8CD26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48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B39CE-C171-4341-81CC-8DE43983601E}" type="datetime1">
              <a:rPr lang="en-US" smtClean="0"/>
              <a:t>6/13/2014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sharon@sharonbenjamin.com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010E-D052-478C-A3E9-D11F8CD26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113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4B72A-94E2-4493-975F-B39C6DD8E62D}" type="datetime1">
              <a:rPr lang="en-US" smtClean="0"/>
              <a:t>6/13/2014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sharon@sharonbenjamin.com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010E-D052-478C-A3E9-D11F8CD26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029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6C403-1612-4078-B5FC-A551721EF097}" type="datetime1">
              <a:rPr lang="en-US" smtClean="0"/>
              <a:t>6/13/2014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sharon@sharonbenjamin.com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010E-D052-478C-A3E9-D11F8CD26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160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8D0EE-7ECB-451F-9C69-075F30EEE9DE}" type="datetime1">
              <a:rPr lang="en-US" smtClean="0"/>
              <a:t>6/13/2014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sharon@sharonbenjamin.com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010E-D052-478C-A3E9-D11F8CD26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167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6A2AE-A08F-4D70-A8D3-AA5493E22016}" type="datetime1">
              <a:rPr lang="en-US" smtClean="0"/>
              <a:t>6/13/2014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sharon@sharonbenjamin.com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010E-D052-478C-A3E9-D11F8CD26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08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FFE8E-9801-491B-ADE0-98822FE10AB9}" type="datetime1">
              <a:rPr lang="en-US" smtClean="0"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sharon@sharonbenjamin.com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010E-D052-478C-A3E9-D11F8CD26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364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74BA2-6E5E-4F27-9723-40553B04F48C}" type="datetime1">
              <a:rPr lang="en-US" smtClean="0"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sharon@sharonbenjamin.com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010E-D052-478C-A3E9-D11F8CD26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034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4AA60-0B63-45CA-9B1F-0864D8C8CE1A}" type="datetime1">
              <a:rPr lang="en-US" smtClean="0"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sharon@sharonbenjamin.com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C010E-D052-478C-A3E9-D11F8CD26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517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blogs.hbr.org/2014/05/10-kinds-of-stories-to-tell-with-data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sionaryleadership.com/site/" TargetMode="External"/><Relationship Id="rId2" Type="http://schemas.openxmlformats.org/officeDocument/2006/relationships/hyperlink" Target="http://www.stevedenning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10200" y="914400"/>
            <a:ext cx="3657600" cy="2438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Using Imagery and Stories for Engagement and Impact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4419600"/>
            <a:ext cx="6400800" cy="1752600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US" dirty="0" smtClean="0">
                <a:solidFill>
                  <a:srgbClr val="00B050"/>
                </a:solidFill>
              </a:rPr>
              <a:t>“The age old art of storytelling is one of the </a:t>
            </a:r>
            <a:r>
              <a:rPr lang="en-US" b="1" dirty="0" smtClean="0">
                <a:solidFill>
                  <a:srgbClr val="00B050"/>
                </a:solidFill>
              </a:rPr>
              <a:t>most</a:t>
            </a:r>
            <a:r>
              <a:rPr lang="en-US" dirty="0" smtClean="0">
                <a:solidFill>
                  <a:srgbClr val="00B050"/>
                </a:solidFill>
              </a:rPr>
              <a:t> effective tools leaders can use.  But they need to pick their stories carefully and match them to the situation.”</a:t>
            </a:r>
          </a:p>
          <a:p>
            <a:pPr algn="r"/>
            <a:r>
              <a:rPr lang="en-US" dirty="0" smtClean="0">
                <a:solidFill>
                  <a:srgbClr val="00B050"/>
                </a:solidFill>
              </a:rPr>
              <a:t>Harvard Business Review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5122" name="Picture 2" descr="http://www.calvin.edu/%7Edsc8/images/GreatCreativeStorytell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85724"/>
            <a:ext cx="5162550" cy="3648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017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What’s Your Story?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4" name="Picture 7" descr="http://methodandmoxie.files.wordpress.com/2011/03/hap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981200"/>
            <a:ext cx="4255738" cy="2834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05000"/>
            <a:ext cx="4545155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Analysis of data is not sufficient…..even the Harvard Business Review agrees!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Being able to tell a compelling story of your work is critical to engaging others in sustaining improvements.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sharon@sharonbenjamin.com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010E-D052-478C-A3E9-D11F8CD2684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05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B050"/>
                </a:solidFill>
              </a:rPr>
              <a:t>5</a:t>
            </a:r>
            <a:r>
              <a:rPr lang="en-US" dirty="0" smtClean="0">
                <a:solidFill>
                  <a:srgbClr val="00B050"/>
                </a:solidFill>
              </a:rPr>
              <a:t> Elements Every Good Story Must Have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It must be about a person or group who’s struggles we can relate to.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stakes are high and something has changed that compels the characters to change what they are doing. Typically the opening of the story sets this up.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Obstacles produce drama, frustration and conflict.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 turning point -- the characters can no longer do things as they have in the past.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 resolution: “they lived happily ever after” 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sharon@sharonbenjamin.com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010E-D052-478C-A3E9-D11F8CD2684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52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What to Emphasize in Different Kinds of Story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Not all stories have the same purpose – to make our point clear, we can change our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Focus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Depth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Methods</a:t>
            </a:r>
            <a:r>
              <a:rPr lang="en-US" dirty="0"/>
              <a:t> 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r">
              <a:buNone/>
            </a:pPr>
            <a:endParaRPr lang="en-US" sz="1600" dirty="0" smtClean="0"/>
          </a:p>
          <a:p>
            <a:pPr marL="0" indent="0" algn="r">
              <a:buNone/>
            </a:pPr>
            <a:r>
              <a:rPr lang="en-US" sz="1600" dirty="0" smtClean="0"/>
              <a:t>(adapted </a:t>
            </a:r>
            <a:r>
              <a:rPr lang="en-US" sz="1600" dirty="0"/>
              <a:t>from </a:t>
            </a:r>
            <a:r>
              <a:rPr lang="en-US" sz="1600" u="sng" dirty="0">
                <a:hlinkClick r:id="rId2"/>
              </a:rPr>
              <a:t>http://blogs.hbr.org/2014/05/10-kinds-of-stories-to-tell-with-data/</a:t>
            </a:r>
            <a:r>
              <a:rPr lang="en-US" sz="1600" dirty="0"/>
              <a:t>).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sharon@sharonbenjamin.com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010E-D052-478C-A3E9-D11F8CD2684C}" type="slidenum">
              <a:rPr lang="en-US" smtClean="0"/>
              <a:t>4</a:t>
            </a:fld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636520"/>
            <a:ext cx="507492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0091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Focus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Focus of your story may be </a:t>
            </a:r>
          </a:p>
          <a:p>
            <a:pPr marL="0" indent="0">
              <a:buNone/>
            </a:pPr>
            <a:r>
              <a:rPr lang="en-US" dirty="0"/>
              <a:t> </a:t>
            </a:r>
            <a:endParaRPr lang="en-US" dirty="0" smtClean="0"/>
          </a:p>
          <a:p>
            <a:pPr marL="0" indent="0">
              <a:buNone/>
            </a:pPr>
            <a:r>
              <a:rPr lang="en-US" sz="2800" dirty="0" smtClean="0"/>
              <a:t>What You Did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 </a:t>
            </a:r>
          </a:p>
          <a:p>
            <a:pPr marL="0" indent="0">
              <a:buNone/>
            </a:pPr>
            <a:r>
              <a:rPr lang="en-US" sz="2800" dirty="0" smtClean="0"/>
              <a:t>Why You Did It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 </a:t>
            </a:r>
          </a:p>
          <a:p>
            <a:pPr marL="0" indent="0">
              <a:buNone/>
            </a:pPr>
            <a:r>
              <a:rPr lang="en-US" sz="2800" dirty="0"/>
              <a:t>How to </a:t>
            </a:r>
            <a:r>
              <a:rPr lang="en-US" sz="2800" dirty="0" smtClean="0"/>
              <a:t>Address an Issue</a:t>
            </a: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http://www.steves-digicams.com/knowledge-center/kcenter/Capture-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4" t="322" r="4494" b="-322"/>
          <a:stretch/>
        </p:blipFill>
        <p:spPr bwMode="auto">
          <a:xfrm>
            <a:off x="4343400" y="2133600"/>
            <a:ext cx="4667711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sharon@sharonbenjamin.com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010E-D052-478C-A3E9-D11F8CD2684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10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What	Why	How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i="1" dirty="0">
                <a:solidFill>
                  <a:srgbClr val="00B050"/>
                </a:solidFill>
              </a:rPr>
              <a:t>What</a:t>
            </a:r>
            <a:r>
              <a:rPr lang="en-US" dirty="0"/>
              <a:t> stories are like reporting stories—they simply tell what </a:t>
            </a:r>
            <a:r>
              <a:rPr lang="en-US" dirty="0" smtClean="0"/>
              <a:t>happened, less powerful for creating change. </a:t>
            </a:r>
          </a:p>
          <a:p>
            <a:pPr marL="0" indent="0">
              <a:buNone/>
            </a:pPr>
            <a:endParaRPr lang="en-US" b="1" i="1" dirty="0" smtClean="0"/>
          </a:p>
          <a:p>
            <a:pPr marL="0" indent="0">
              <a:buNone/>
            </a:pPr>
            <a:r>
              <a:rPr lang="en-US" b="1" i="1" dirty="0" smtClean="0">
                <a:solidFill>
                  <a:srgbClr val="00B050"/>
                </a:solidFill>
              </a:rPr>
              <a:t>Why</a:t>
            </a:r>
            <a:r>
              <a:rPr lang="en-US" b="1" dirty="0" smtClean="0"/>
              <a:t> </a:t>
            </a:r>
            <a:r>
              <a:rPr lang="en-US" dirty="0"/>
              <a:t>stories go into the underlying factors that caused the </a:t>
            </a:r>
            <a:r>
              <a:rPr lang="en-US" dirty="0" smtClean="0"/>
              <a:t>outcome, higher power. </a:t>
            </a:r>
          </a:p>
          <a:p>
            <a:pPr marL="0" indent="0">
              <a:buNone/>
            </a:pPr>
            <a:endParaRPr lang="en-US" b="1" i="1" dirty="0" smtClean="0"/>
          </a:p>
          <a:p>
            <a:pPr marL="0" indent="0">
              <a:buNone/>
            </a:pPr>
            <a:r>
              <a:rPr lang="en-US" b="1" i="1" dirty="0" smtClean="0">
                <a:solidFill>
                  <a:srgbClr val="00B050"/>
                </a:solidFill>
              </a:rPr>
              <a:t>How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i="1" dirty="0">
                <a:solidFill>
                  <a:srgbClr val="00B050"/>
                </a:solidFill>
              </a:rPr>
              <a:t>to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b="1" i="1" dirty="0">
                <a:solidFill>
                  <a:srgbClr val="00B050"/>
                </a:solidFill>
              </a:rPr>
              <a:t>address the issue</a:t>
            </a:r>
            <a:r>
              <a:rPr lang="en-US" dirty="0"/>
              <a:t> stories explore various ways to improve the situation identified in the what and the why </a:t>
            </a:r>
            <a:r>
              <a:rPr lang="en-US" dirty="0" smtClean="0"/>
              <a:t>stories, higher power. 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i="1" dirty="0" smtClean="0"/>
              <a:t>A </a:t>
            </a:r>
            <a:r>
              <a:rPr lang="en-US" i="1" dirty="0"/>
              <a:t>really complete story may have all of these focus elements. </a:t>
            </a:r>
            <a:endParaRPr lang="en-US" i="1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sharon@sharonbenjamin.com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010E-D052-478C-A3E9-D11F8CD2684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022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Where to Put Your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480275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Focus on getting fast agreement on the </a:t>
            </a:r>
            <a:r>
              <a:rPr lang="en-US" dirty="0" smtClean="0"/>
              <a:t>“what” </a:t>
            </a:r>
          </a:p>
          <a:p>
            <a:pPr marL="0" indent="0">
              <a:buNone/>
            </a:pPr>
            <a:r>
              <a:rPr lang="en-US" dirty="0" smtClean="0"/>
              <a:t>Then spend </a:t>
            </a:r>
            <a:r>
              <a:rPr lang="en-US" dirty="0"/>
              <a:t>more time and energy on </a:t>
            </a:r>
            <a:r>
              <a:rPr lang="en-US" dirty="0" smtClean="0"/>
              <a:t>why </a:t>
            </a:r>
            <a:r>
              <a:rPr lang="en-US" dirty="0"/>
              <a:t>and </a:t>
            </a:r>
            <a:r>
              <a:rPr lang="en-US" dirty="0" smtClean="0"/>
              <a:t>how </a:t>
            </a:r>
          </a:p>
          <a:p>
            <a:pPr marL="0" indent="0">
              <a:buNone/>
            </a:pPr>
            <a:r>
              <a:rPr lang="en-US" dirty="0" smtClean="0"/>
              <a:t>Hint:  Everyone involved </a:t>
            </a:r>
            <a:r>
              <a:rPr lang="en-US" dirty="0"/>
              <a:t>in </a:t>
            </a:r>
            <a:r>
              <a:rPr lang="en-US" dirty="0" smtClean="0"/>
              <a:t>creating and telling </a:t>
            </a:r>
            <a:r>
              <a:rPr lang="en-US" dirty="0"/>
              <a:t>the story </a:t>
            </a:r>
            <a:r>
              <a:rPr lang="en-US" dirty="0" smtClean="0"/>
              <a:t>use the same </a:t>
            </a:r>
            <a:r>
              <a:rPr lang="en-US" dirty="0"/>
              <a:t>data.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AutoShape 2" descr="data:image/jpeg;base64,/9j/4AAQSkZJRgABAQAAAQABAAD/2wCEAAkGBxQSEhUUExQVFBQXGBYYGBcYGRgYGhgZFhgYGBUYHRoYHCggGBolGxUUITEhJSkrLi4uFx8zODMsNygtLisBCgoKDg0OGxAQGywkHiQsLCwsLCwsLCwsLCwsLCwsLCwsLCwsLCwsLSwsLCwsNCwsLCwsLCwsLCwsLCwsLCwsLP/AABEIAKoBAAMBIgACEQEDEQH/xAAcAAABBQEBAQAAAAAAAAAAAAAFAgMEBgcBAAj/xAA/EAACAQIEAwUFBQcEAQUAAAABAhEAAwQSITEFQVEGImFxgRMykaGxB0JSwfAUI2Jy0eHxFUOCkqIWM4OTsv/EABkBAAMBAQEAAAAAAAAAAAAAAAECAwAEBf/EACoRAAICAgIBBAEDBQEAAAAAAAABAhEDIRIxQRMiUWEEgeHwcZGxwdEy/9oADAMBAAIRAxEAPwCs4HF+0vp7WWaVIy6ZSB1jUGKKcbw9y5ehVVkJGpjSdD50ZwnZ2whBRSg6An86JNwW0dwxn+I0loex/hFnJbVRqFEdNtqK21qHhbAQQJ3nUk/Wp1o0rMVpeE3Sy924crE++BMjKQY3nefSKOcN4W+U5oUyDvm5AH+XYaUTtmpVtqFmB1rg7bllYySDljQ8q7jGtq0OpLQ0ERtJmiytXUTwG/1pfA7du2D8JjVZkUZxMwOQjqRoKLhdK4opdZgSG2WgPaGwM1s/zfLLR92jesp7R/aphBey2xcuqkjMoGUnnEnUaDWtFbBIveEXSnm2rObP2tYMQPZ3xtrlXnufe9KvPCeJ2sTaF2y4dDzH0PQ+FFoCFWDGlOk0nJBNerIz7PUl6VTd1qJqIN+/FQL/ABIAawI31pzGv3jQPinDwyl87LlVto2iY1HhSuaQ3Bk8doMPr+9WRuAZI9BUbE9tsKgnMWjkBrPrWScTxupySJ0J0BMeWlCySdKarFNXvfaRhiYNu6B17hA9M0mp/Z/jFm4SbdxWEkka5u8ZAjlz+VYuBFTMFdKOGUlGGxFNQDZ8cc1y2yiQCZkTAKkaDnrFCLfDbmdHIBy5STAXrsAfKnOzXFf2i0GPvDRh49fWrEo7o8QPpQrRvIE7SYZ7qrk0IkSxgCfQz5SKE2OD3F1Z1J6mZ8vrVpumh99qSWNPsKdAS4hUkaU05PSpGJ94/rlTDGpPsqiPiDpUaafxfKo1MBlqsdppS1cSyzBy4InVchA5AzMz6VbgarF18UbZFsW0uZVKzqAxjMPLerBhM2Rc8Z4GaNpjWPCaskTkyUGp63dqLFeAo0AJW8QKfTFCqvb47hvaG2L1suN1DAx1olh8Sje66nyINCjWGxi6V+2UNWuxWo1hL9tr37dUFRXYoUg2Vb7V+0rWMGyJOa73JHJT73xE1guFsl2CjnW0fataDYRp0KkEehqs9iOEKtsM9vvHWTBrOSihoQc3Rnd22ymGBB8asn2e9pWwWJEtFl+7cB93wY9I60c7e8NXMHyhRAE+PL86omKwhQxMg7GmjJSQJwcGfT6Xg4DDnSqoX2d9qVOBb27Q1j3ieafdP5elT0+0CyxMWr5XkcoAPxM0lqPY8IOW0W6KZvCqie30ki3ZKkfj1+S/1prBdosS1zMysynSAIjxE0vqROxfgZOHN0v17C2JbvHzoZx69lsOeoA+JpocXUvkc5XJOh3gnTzqJ2oxQ9mEP3iece7/AJqXciMo8VsiYfs/auYeWUSRJPTxms7v5FJCnN4jb0orx3jT+zGGViFWRcj7xmcvkNiOtV2unHCtshkmnpHTTq3zzHrTM1wtVKRGy49heIxdKnTNGniD+vhWmqe6vkKwSxiGVgykqRsRV17N9unzrbxJX2ZEB4ylTynkR40riGy/3jQ7EGpl56H32pQg2+e8f1yphqdunvGmWqD7LLoi4s7VHp3FHamQaIDUUYcqeDxyql4btJB92fGWPyy09e7S3nH7tAW8Q36NdBEt63htzqo/afx44fDratmLl7MJG6oIzHwJkD1PSpXD8XiGk3Ag05Dn6msz7bcRa9ijmIOTuCNBpqaPkBXKdsPBBUlWGxBiD4EbV0LmnwpNyzG221ExpPY37R2QizjTKnQXua+DjmPGtatiQCNQdQRqCDsQa+XlRmBMExzrUfs545efC+zNwxaYouv3YBA9Jj0pWE1ZLRpbqFEswHqKpzYhjuzH1ND+0PaQYSzLd9m7qKTBJ8+g50iYQF9rPaIZhYVRtmJ89tPz86hcIt3WtrdtkhSJ986Efw7EfCqNxfiNzE3DduGWPTQADkB0o32Q477KbTRkb3ZMQTynoa04utFMUkpUy3Y/hDYhgWdc2VdCNgRrud551Se0mF9iTbBDQw18Suv5Ve8PjTc0KEmIMkbem3rWf9p8Wj3YtxkSQI5k7mefnSYU3Ki+eoxvyReHcUe2rW1bKrEFvGNqP4fE34DLF1T0J18DGoqog1O4XxF7D5kPmvJh0/vVJ41I58eRxLfw/wDarhhbcNMyBJ8iOvjUrD3OIPeyHON5BUAAD4VfuH4jhKItxcRecsoaANRImDkXcTG9eTi2DfM1ixcuFYkuxG8x7xPQ8qnCKjeis8zklb6KP/oFw3M91yWHx02HQVztIrW1W7mOa0GyEARJIieRMgVbMVj3Pu2bVvxJZ9PQCKoXbHi117QRmXKziQoiMpMczzAoqG0xJZW1RTGpFKNcroIHKSwpRrhrGErXhXYrjVjGl9i+Li7YFo/+5aAHmv3T+XpRa+1ZfwHiRsXlfUjUMBzU7/kfSrVf7SfwoB4vJ+Cj86nJDLZJxPErYdlYwQYOmm1KF9W91gfWoz4JLnfKmW3hiPlr8qjNgBbOYE6dRXM3sslokYo6016VCa60kgn1pS41xuAf14UbYVFfJev21dwGP6864/EFP+2p/mM/lVduYrEEHLbQfzMT9AKCYfjl5m77LbUGHhNUPKQT7p60/HKJeMt3Fe0LWkMKqmDEDn8ayzEEliTqdZ8zRPiuOc5gzszBzl2goRI29KEHWq44tdiTkm9D1lss07gruw/WpqKzT5/qKl4UA3BpAjl4Cae6FqyxcP8AZ+zgKZGmvMmjPYaw6hmIUW2ZtBIYEAcpgrtvUThj21QggwRuBoCddTsDIoj2e401qVe2GBaQRoIj66VzRa5M6skXwRc8NaU7k+lZd9qGJU40ohOW2iiDyY95vqK0Adqelv5/2rLu3F4Pi3uARnCsfOIP0FWjVnM0AaTXSa54U6FCy9oMR7P2ftWCRHjHSd6FtXRXoq6gktAcm+xIpQNcy14VGSoKNN7DYB7mCBUgMWdVYmAADBBjarXZwiqxyxBCggDQZSenWflWf9ieJY5LDphUtOgfXOTMsBoIYaaTR/C9rrmHbLjcM9mf9xe8n9uXM0lBLBxDEBFLEEAddNjWa9oyWG0BiT85/OrZ2j4ol8olpldNGJUyCTsNOgoFxDDhljyI+n51y5cnvS+DFNuWyNxEiR4g7GmiKtPCMNbvumHvAzJRHXRo1Ma9IkeoNJ432JxOHJyqbyDmg1jqV3+E11RyJjcHVoq8V6lfXpSCacQ9XCK7NWDsv2QxGObuj2dsb3GBj/iPvGsYC4HBvebJbUs0M2nIKJJ+FEsdjVuhAttbcHYc5jUmBrWzcE7L4fh1pvZgvcYQWYyz+Gmw8BVc7e8BX2CX8gW4mXNA3BImY3IPPzpJqyuKai9oojOwYlWI8jS7nErpEEyPEf0rjLvTbLUK2ax98QcinSTTX7Yv3l9RTFxZqO6GjRrL/kql9psYovfuxDAFWadGnlHOOtWnjmPFiyzfeOi/zHb+vpWbMZrqRA4zV5a9FdH96Ax20uvxp/DX8jSehHypSGRNR7y6k8qDVhTou/DHNy0uUSgJYgtALRANSMQ+W37R5GXeQf8ABqp8D42cPsubzOnqKa4txe7iCDcaQNlGgFR9FtnR664/ZqGC4MzAMTaVSAQWcAEHmD0qh9vbarisqMjgIveQypOpInnFWv7KOGG9+8uYc37ShknuwGBBHvMOR+dAftVtKuPuBUFoAL3AQQO6Pw6TvQhfNofLjhHGmnbdPxr67spxrgrtJFXOMcFergNSMFhWumFHrXRySVsVJvojtXBV6w/2cvcUMHIJ5Ef2pR+zhxvcI9Jrlnmi2XWGZJ+ya8AMQD1sx11FyfoKM9ru1FqDatBbrahmMFB4fxH5VVbvYy9bDezcM3QiNpgAz84qs2cYyMQ4JgwQdwRQjJS6FnBxoPYG6bZB5cx4VNx16QCp0O1CFxIYaGaj3MQQMuv9KTLi5bXZOw3fPsLiYhR7jqxXqOceME1rXDeJ2sQoe06uOcESPAjcGsmw1tsRZCKCzGBA8Ofh51eOzHY1MKC+Zmun747sAfdAnUbnWaSKShvuy2CUuVLoIdqcNgzbL38N7UgEyq97T+IRG/Wsl4R2dbG3bvsh7G2sNDySA3uDXckAn0rTf9WL50KFgCVPdJBpXZTEftF64iW8iW8vtH01MaKI3MD0060YSfSLZYx7ZE7GdgLdnEm88utvRJ/Gfvegn4/C+XSE7qwoABYjYD8yegp6RbQQNdgPGowXNpGbmT49a6FpHG3b0KtIsZo73idfhyqPxHDrcQqwDKeR2qciRvp8K7cSs0ExvtR2eOHOdJNo+uQ9D4dDVdNbjxHCBgQQCCNRGhnlFZR2m4KcO+k+zacp6Hmp/KpOI1gBhUvgmC9tfROUy3kNT/T1qMwozwthh8NexDGC37tPXc/E/wDjRSMynYviVy6oFxywBJE+NRVEmBSakYHCtddUQSxP+TVbpWLVnbuEYCTA8J1piavKdjJETrrrqR4dB15VUuK8ObD3PZv5gjYjrUsefHN8U9jyxSiraIyPHlXbjbjkdaQaRVWhBa11qStFuA8Av4x8tpJA95zoi+Z6+FN4AG+wvHb+HV7dmO8wMZQxJIjSfIcq0bhPZf2l84rGfvbzAAAhcqACNogt9KX2V7J2cEsjvXD71xo+A/CKtVqOVR4e9ys6ZZ08SxqK+35ZVeLfZ1gr+vszaad7RyT4FSCvyBqGv2W4Ibi6f+f9AKvqJTiiYGgnl5b/AFp6Ocotr7PcCmvsXP8A8ja+UmpHDOAWLbdywLZBHvHN9KuwsCod3hZLkiIO42IGkx1J2pZxbWimOST2AsddKjMFaFB5bgfeBOmgn0FVzF9usOHFprig82ADKPUCtOZkUQSIiIGvpWP9svs3Ny893B5ERoPsm0APPKRoAelBYvsZ5m10WPDcStXe8t1XUbGV+Gg0j86y/wC0DCquJzoQVuCTH4hv8opq92axNpSHtXLbLsw91h0zrpPrzqvPcYmGLGDzJ0PrWjCpWLKdqjqXCpkUYRw4hR4+AoLEnSrBh1SygDsAdz18gOlO2TLv9mHDM3tGOsEKPUS31FaViMMFXXSqb9kfELdy3cCnVbmo5wVXKY6GGH/E1YPtOv3beBuXLJhlgz0E6n4VzSj7jrxtKAA4pZFzOBcNpV0LrlEO2w1/WtGexlm1YwyWkYMQCzsI7zz3iSfGsEU3mJJZu8czST3jyJE6mjvYXG30xtq2rEC44DjcFQCzacjE611RxOKOWeZTev8AJvhGYif1+tam5eQqNh1+B3P5VKnToT+jREEuQaacU7cFMufjQGGLyzVd4/wsXkZGET8uhFWR6j30zCOdK0YwjF4V0c22HeBiOp5R56VO7TgBbWHGq2xLeLHn6a/9quXaPhKi4l86ZJzeI5H0rMuIYo3HZmJGYk9BHL5RSpBK+KK9msYLWIRyQBqCTynnT+D7L3n1YpbHiST8FB+tErfZRB71x2PLKAonlvNabjKLi32NFSTTSLz/AK1Zyyblsf8ANdfL41nvbDEi/eU2wWAWNFPWfPnTF7ESqwsFSDpI+OnXnRLgMG7cyZlVhIPu5oPIeRFcuH8SGB807ZWWZ5Pb0AbPB7zfcKj+MhPkxBPpU/D9mSSQbq5vwqGY/OKti4cDlRXg/D3umBbDqDJzDQct9wYnbWr+s26B6SSsC8A+z5HIN9zH4QwBI8hsK0nCWLVhVtIoQbKiqTMROw8tTXsPwRE97N1AzGB4b/0opZ7ugUBauiLYm1hmIBIy+Ghj4c6k27EDSK57b9f3pSu3SB86wBYtkGdJ6UL4lcu2rZNm3nYEEDfLqZ7sgsCpjQjailqalCz4TWMQMPxG4yAsgVuYktHTy086S95juf15UvGrZEn2oRxyBzH1QSflNDy78o8Y0afJtAfA/KsYkz0rhtk70mxcJAJGnWCPlzqRacNtA89T8Kxhr2HwqqdrOzmEvqS+GuNcgw1jIjeHvMAfIg1cLlpt5nw2pprSsNV+RPzFYx88Hs9irTycPegTB9mW05TlkDSo15pmfpX0DcwsHu6j5j4VWu0HZbD4gyVK3PxpAb15MPP4ismBozz7PeL/ALJjkkwl2EPqe6fj9a+gcai3rLIwlWBBHUEQa+eu0vZS/h+8B7S2D76akfzAar57VsfYvtCl7B27tx0Xuw5YgAMujanyqWVeUXwvVMx/jOBNi89phqpgHqPunTqKJdhkBx1o7kZv/wAkH61N+1K/hr7Lcw90NdXQ5QYZTyzRBjl5mg32bcSS1iy99yFCMAYLQSR01rqWdyhTWzjf46jO4vRvmGExUxgN9B0qucJ7U4S+/s7d8M52BDIT/LmABNWA1MoeemiulevPXg2lAIy418KYenn/AMUy4msEFcUw4dSG1BBnyNYzxHDG1cZG3UkenI/Ctwvba1mPb7A5bqvB7wg+a/2+lKYsNvhaNOUbbb61DxVkKYjvedPXMe7CJCjoun+fWons+VcXFJJHZ6a1vZHxOEtXcO9tcMTdyFUeEgPPdaSwIoVwrg12yytcgEAqQGzb+Ow+dWfDZl2g/HSkY4M4k9Z/zUpZ8zfGlXz9FI4ILZzhmHts49oddIXQBuok6TtAMT15G64XCJlBtHIRpMGP5XQxB8DBHIiqJds6VP4Xxe5bI95xsI98DoJ0YfwtPhFdeKaWmRy429ovNvEwQtwZCdjurHwbkfAxPKYNce8uhhsuoLAbR+JdxznTTnFNWeIKyd9dCNspg+GU95D4GQeRNBu2N+5h8ML+HZkZSJG8q2kGQRppBIMfKuqjlLJcu27aZ2dVT8RIAM7QedIv8QCCcs7c1U67EqTmj051klrhJvXva3cRduqutsMY706mBp8AKd/9NW8OHuIHdmECWI9nvJlRnblpI2rALa/bwOqm3ct2g0wpQvdIkAESYXQkwUMxpUbj/GMPiLRtviMUx1j2RZGBAP8AKhG+m2nhVd4N2RxN0guxcDYuogTv73Xyq7YTscLVtczICvu5FAy9TqSD/eg42azIuA4HHWrqvhbd4OToQujfzZu7z5nmYrZcBjLhCe3RbN8gZhvbc84J2PkZHOZEkOFcJ9jayhmYDMQXM7meWgA2HQU9eZHd7TLmgKTI7sNIGvXQ0aCLtYidCIboeY6g7MPLbmBXWsyZiPLSoL4d7IiDdtDkZLp4iNW9NfWTUjCYyRKn2idRqw8wPf8AMan+LesYfYmdQY+NdvZQhbUgdJJp+33gCIIOx0IPjpvTd+0EUmJPmY+XKg+rClboH28ap9w5oiVIKkdDqBArmKTN9zXzA+lLt4QuSW7i6z3QM3TQ8gOtRsVhU/23uFupC5T8ApNTbl30XjCHXbB94OJDLI6zWb9oMEbd1u6VVmLKIjc6kcvhWsOrZdSCeU6fMVUe2r2zZGYHOO8IBaNO8JH60FKpvtmljj4M8v1Hs24k+Q+tS7n6/KmSulWOcSrEEEEggyCNCCNQQeRmty7HdpExdgHMBeUKLq851ho6NBMjx6VhtLtsQZBIPUEg/EVjH0TfYddKauXwoJPTyrJeyvG8aHFu0xupMsr94KvM5t18PpWoezLwTHkP7+VYx63iy+4ynlTrNUe4sGaVmEactaxhN3nVQ7b4bNZJ5qQf18atlzbx8Kr3apZw92PwMQfITQZgNbEa08hk0Yw3AQoh3nwX+ponguG2V1CAnqe99a5Vikzsc0lYBs4V3HdUnx5fHan8DayiDud+YjpRbi9tyJUkoN1Gkf1FRcDhS2p0HXavO/MeSU/Rgn/39j1PwY41D1pNf0+P3HMBwa02rAnXadPl/WjWHwiJ7qhfIRScKy7DSnFxMkhRs2UyY1idN+Rr18EOEEnt/J4/5MuU21pfA97P+1CuJW1KMlxgqtufHcEA7nw505jeLFFcQPaK2UDfcBlbXlB+UVVeI4ktLR32nvZi0fH108KrLZzkbDZLdo21GfKzKG5MQdWEwSJivY7GG2q6CCNC0gA7EGBpSeFWMp7xJPXeI6chTghsyliRJEbaetMAiPx/FFu9kRTqCmaPSCTHrR7svfm8rGZIIMsWEHz8RQ7g2CU+0QwQCMvmfejw2+NWjhnAvZkMxy6yB/Xp5VgFka0XUwYBBE+dNjDBTPPLEkyYUz5fePxqL/qEkIuiwY8YFJ/aJuZSdCrx6rIoS9qbF5rX3/om4dwxaNYp23aVSSFAnUwIk9aEdnLhOcmYMQev6mjlGh7XgSSK4WpZWk1gjTLNRjgV5yfU1NIpJFBxTdtBUmuiCcCg+6KZx3Dbd1SpUR0/WxqbfvovvMBQ+7xmwPvT5A0G4rsPufRkfbDgJwtwQO42aDyBHLw32qts2la12n7S4O4ht3GtkbHM2vhopn15Vl3FuHm00qc9s6q41HxGk0NLRmm9kUGpWAwjXXVFEsTA/v0FMYbDs2iifHl8a0HsfhbSoUke0bXMRDAjYDw6f3rWroFOrDXAOCDBrlJkse83LX6AafOrDky+H62qNauh9HHegZh+Y8Kctt9xtY2PUURR5b86GJprEDoPX/FedZ0P660wLxXx86wTjnzoNx5c1m4o1JRwPgaLXXFCeJ3oBP68aDMFcPbbyHU6f5qZaIG2vjUS3J8anYfDnmYqiggT/JnPSQ3jGYCV28N6j2nLaiT5TRYIOlOIgGwik4l4Zqj1sj4fB7E/Cm3TLeIG11Mw/nskBvVkdP8A6zU7NFReKd1Rc5W2DnwX3bnpkZj6U1E5TctsZxFlRfR4BW4MhkcxL2jrt/vL/wA16VKu9n7DkMbYHiDlmk8Qw7NbZU0dTNudswIa3PhmAB8JqPbYX0fIcpcJdtM0yvtO8k/y3EII6ac6KJhFOBWAIyfM/wBaB8V7Ehnz2WCzujzHoRrR7DcRDW0uORbzKCVYiVbmp11gyPSmLnG7XIs0dBp84rOUV2FRk+iFwjs97Al3ILaAAbL1Mnc7fCiN+yCPHqfrUS92hGwt/wDY/kKRgeI+2DqVOdTsg0ZW2IY6KRB3I+dIpqTpMZwaVsGX7xs31DajOoPqQD9asCm17yJLAACZGh03Jqu9okhlboUY+OUifyo/jCgc90yOUnL55dqu1Kcfb3/F8P4OR8YSXPpX/fT+VrwIsXj7WSCFyjQAt8lEgeNFc0b6UAwt9mvEGJgmNoHIn9TUHifaiwC1pVuYq5sVCkrruATMDx1PwitlVMbA7jdfJZLvErS7uPTX6VEvcetAT3j5CqngOH4u4wJtLYt6yrNnMnaB90DpJ9KL2+zo3uO1w9NAv/Ub+s1z+/6OpOH2P2+1FtjvlAEnR2YeYVTl061At8Zt4hWa3ijC6FSpUjp3RBI9KOYYW7YgWx9frVV7Q9nTmF/Bfu7qycojXy5HyNVhjjJVJ/qb1XHaSKNxjj2OsH96CVJOW4EgNHnqPI1V8f2hxN3e8SOiwvyFaTjuNDE2/Y3UyXP9xGG8bZZ+m9UvinZQzNqSPwzr4atv61KSWPJVUyjTlG07RVGadZ1qZw/il2x7h7vNG1U+nL0ojb7IYg/dA82X8popgewzkzddQOiyxPxAApZTj5EjCXgkcF4pZv8AcC5H/DuDG8EfnRkWivX6VJ4dwKzh9ba978Tan48vSKI5A241rmbV6OqN17iJg+KusBjmjZvvDz/EPCjuH4iLwlTDjWPzE7jw38KDtgem1Mi2QdP1+VUjla7ElhjLot+FxgcQdGA18fGk3hpVeXFzGYlXGzamfPmKIWOIzo4ykjQ8m8vlVoyUujnlFx7HyMum48KEcVMI0mYGlE7vg0frlG9DuI22IggH6j+tEUtyinVptKdWnALFMXuIW03bXoNT8qh3jN7KdVjY7fCidq0oGigeQFLb8Dddgy9xC4+iWyB1Ik/0FJtYa+x7/eUggqx0IYEEQPA0VSnU3FcrnJvse/oFLhMSAFD5oCjMSATA3JUSTSbfC7kQXUATsDpJk9NzrR88vSo53ro42tsfFTYOt8EQmXZmPhpUscIs6QkR4t89aWzain0O/lSuCSLT/wDLEW+HWh9xfXX61Ms2VUQoAHQCKGYsxcseLNPj3DU6yfyqJytkHiHAluhszxJMQNADGnypq9gLrEFbhYSCSe77vLTUzTXF7zDE2lzHLkmJMTO8UawXuiu6D1RCcVLsG4TgyWmZkzLnnMJmSTJMmSDrGkU+mHS2IVQvlAqde2qDd3rPSB0iC+GMyzsx6bVMVWO9OKNaWaRBRBv2jyMH41RuJ3MTYuyzsDyYe6R5belXnFHUUN4qoNtpE6HfWmGKnisZYxQjEpD8rqbjxIqG6XrGrEX7XK4sEjzjf61Dub09g2IYQYnfxo8k1xkrX86MrTtaJ2FxKkAr3vy/MUQtuDsIqqY85SSvdPUaHfwqyYQ9weVcmbD6dNPTO3Fl9TtbRJ9kDypl9DEMfCn7Jrrc6hRWyOtxgdfhS7iBtfnSMRypp2NA1Xsdu2hGutM27b5SQpZBuDqB6j3T4162ZYTrr+daLYtgKFAAEbAafCq4o8nrRLLPgqe7KHhsZrH/AItv6cm+tKxV4Eacqj8bQC5cAAABMADaoqsfZqZ1k689qrCbbpksmNJckf/Z"/>
          <p:cNvSpPr>
            <a:spLocks noChangeAspect="1" noChangeArrowheads="1"/>
          </p:cNvSpPr>
          <p:nvPr/>
        </p:nvSpPr>
        <p:spPr bwMode="auto">
          <a:xfrm>
            <a:off x="155575" y="-966788"/>
            <a:ext cx="3048000" cy="202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data:image/jpeg;base64,/9j/4AAQSkZJRgABAQAAAQABAAD/2wCEAAkGBxQSEhUUExQVFBQXGBYYGBcYGRgYGhgZFhgYGBUYHRoYHCggGBolGxUUITEhJSkrLi4uFx8zODMsNygtLisBCgoKDg0OGxAQGywkHiQsLCwsLCwsLCwsLCwsLCwsLCwsLCwsLCwsLSwsLCwsNCwsLCwsLCwsLCwsLCwsLCwsLP/AABEIAKoBAAMBIgACEQEDEQH/xAAcAAABBQEBAQAAAAAAAAAAAAAFAgMEBgcBAAj/xAA/EAACAQIEAwUFBQcEAQUAAAABAhEAAwQSITEFQVEGImFxgRMykaGxB0JSwfAUI2Jy0eHxFUOCkqIWM4OTsv/EABkBAAMBAQEAAAAAAAAAAAAAAAECAwAEBf/EACoRAAICAgIBBAEDBQEAAAAAAAABAhEDIRIxQRMiUWEEgeHwcZGxwdEy/9oADAMBAAIRAxEAPwCs4HF+0vp7WWaVIy6ZSB1jUGKKcbw9y5ehVVkJGpjSdD50ZwnZ2whBRSg6An86JNwW0dwxn+I0loex/hFnJbVRqFEdNtqK21qHhbAQQJ3nUk/Wp1o0rMVpeE3Sy924crE++BMjKQY3nefSKOcN4W+U5oUyDvm5AH+XYaUTtmpVtqFmB1rg7bllYySDljQ8q7jGtq0OpLQ0ERtJmiytXUTwG/1pfA7du2D8JjVZkUZxMwOQjqRoKLhdK4opdZgSG2WgPaGwM1s/zfLLR92jesp7R/aphBey2xcuqkjMoGUnnEnUaDWtFbBIveEXSnm2rObP2tYMQPZ3xtrlXnufe9KvPCeJ2sTaF2y4dDzH0PQ+FFoCFWDGlOk0nJBNerIz7PUl6VTd1qJqIN+/FQL/ABIAawI31pzGv3jQPinDwyl87LlVto2iY1HhSuaQ3Bk8doMPr+9WRuAZI9BUbE9tsKgnMWjkBrPrWScTxupySJ0J0BMeWlCySdKarFNXvfaRhiYNu6B17hA9M0mp/Z/jFm4SbdxWEkka5u8ZAjlz+VYuBFTMFdKOGUlGGxFNQDZ8cc1y2yiQCZkTAKkaDnrFCLfDbmdHIBy5STAXrsAfKnOzXFf2i0GPvDRh49fWrEo7o8QPpQrRvIE7SYZ7qrk0IkSxgCfQz5SKE2OD3F1Z1J6mZ8vrVpumh99qSWNPsKdAS4hUkaU05PSpGJ94/rlTDGpPsqiPiDpUaafxfKo1MBlqsdppS1cSyzBy4InVchA5AzMz6VbgarF18UbZFsW0uZVKzqAxjMPLerBhM2Rc8Z4GaNpjWPCaskTkyUGp63dqLFeAo0AJW8QKfTFCqvb47hvaG2L1suN1DAx1olh8Sje66nyINCjWGxi6V+2UNWuxWo1hL9tr37dUFRXYoUg2Vb7V+0rWMGyJOa73JHJT73xE1guFsl2CjnW0fataDYRp0KkEehqs9iOEKtsM9vvHWTBrOSihoQc3Rnd22ymGBB8asn2e9pWwWJEtFl+7cB93wY9I60c7e8NXMHyhRAE+PL86omKwhQxMg7GmjJSQJwcGfT6Xg4DDnSqoX2d9qVOBb27Q1j3ieafdP5elT0+0CyxMWr5XkcoAPxM0lqPY8IOW0W6KZvCqie30ki3ZKkfj1+S/1prBdosS1zMysynSAIjxE0vqROxfgZOHN0v17C2JbvHzoZx69lsOeoA+JpocXUvkc5XJOh3gnTzqJ2oxQ9mEP3iece7/AJqXciMo8VsiYfs/auYeWUSRJPTxms7v5FJCnN4jb0orx3jT+zGGViFWRcj7xmcvkNiOtV2unHCtshkmnpHTTq3zzHrTM1wtVKRGy49heIxdKnTNGniD+vhWmqe6vkKwSxiGVgykqRsRV17N9unzrbxJX2ZEB4ylTynkR40riGy/3jQ7EGpl56H32pQg2+e8f1yphqdunvGmWqD7LLoi4s7VHp3FHamQaIDUUYcqeDxyql4btJB92fGWPyy09e7S3nH7tAW8Q36NdBEt63htzqo/afx44fDratmLl7MJG6oIzHwJkD1PSpXD8XiGk3Ag05Dn6msz7bcRa9ijmIOTuCNBpqaPkBXKdsPBBUlWGxBiD4EbV0LmnwpNyzG221ExpPY37R2QizjTKnQXua+DjmPGtatiQCNQdQRqCDsQa+XlRmBMExzrUfs545efC+zNwxaYouv3YBA9Jj0pWE1ZLRpbqFEswHqKpzYhjuzH1ND+0PaQYSzLd9m7qKTBJ8+g50iYQF9rPaIZhYVRtmJ89tPz86hcIt3WtrdtkhSJ986Efw7EfCqNxfiNzE3DduGWPTQADkB0o32Q477KbTRkb3ZMQTynoa04utFMUkpUy3Y/hDYhgWdc2VdCNgRrud551Se0mF9iTbBDQw18Suv5Ve8PjTc0KEmIMkbem3rWf9p8Wj3YtxkSQI5k7mefnSYU3Ki+eoxvyReHcUe2rW1bKrEFvGNqP4fE34DLF1T0J18DGoqog1O4XxF7D5kPmvJh0/vVJ41I58eRxLfw/wDarhhbcNMyBJ8iOvjUrD3OIPeyHON5BUAAD4VfuH4jhKItxcRecsoaANRImDkXcTG9eTi2DfM1ixcuFYkuxG8x7xPQ8qnCKjeis8zklb6KP/oFw3M91yWHx02HQVztIrW1W7mOa0GyEARJIieRMgVbMVj3Pu2bVvxJZ9PQCKoXbHi117QRmXKziQoiMpMczzAoqG0xJZW1RTGpFKNcroIHKSwpRrhrGErXhXYrjVjGl9i+Li7YFo/+5aAHmv3T+XpRa+1ZfwHiRsXlfUjUMBzU7/kfSrVf7SfwoB4vJ+Cj86nJDLZJxPErYdlYwQYOmm1KF9W91gfWoz4JLnfKmW3hiPlr8qjNgBbOYE6dRXM3sslokYo6016VCa60kgn1pS41xuAf14UbYVFfJev21dwGP6864/EFP+2p/mM/lVduYrEEHLbQfzMT9AKCYfjl5m77LbUGHhNUPKQT7p60/HKJeMt3Fe0LWkMKqmDEDn8ayzEEliTqdZ8zRPiuOc5gzszBzl2goRI29KEHWq44tdiTkm9D1lss07gruw/WpqKzT5/qKl4UA3BpAjl4Cae6FqyxcP8AZ+zgKZGmvMmjPYaw6hmIUW2ZtBIYEAcpgrtvUThj21QggwRuBoCddTsDIoj2e401qVe2GBaQRoIj66VzRa5M6skXwRc8NaU7k+lZd9qGJU40ohOW2iiDyY95vqK0Adqelv5/2rLu3F4Pi3uARnCsfOIP0FWjVnM0AaTXSa54U6FCy9oMR7P2ftWCRHjHSd6FtXRXoq6gktAcm+xIpQNcy14VGSoKNN7DYB7mCBUgMWdVYmAADBBjarXZwiqxyxBCggDQZSenWflWf9ieJY5LDphUtOgfXOTMsBoIYaaTR/C9rrmHbLjcM9mf9xe8n9uXM0lBLBxDEBFLEEAddNjWa9oyWG0BiT85/OrZ2j4ol8olpldNGJUyCTsNOgoFxDDhljyI+n51y5cnvS+DFNuWyNxEiR4g7GmiKtPCMNbvumHvAzJRHXRo1Ma9IkeoNJ432JxOHJyqbyDmg1jqV3+E11RyJjcHVoq8V6lfXpSCacQ9XCK7NWDsv2QxGObuj2dsb3GBj/iPvGsYC4HBvebJbUs0M2nIKJJ+FEsdjVuhAttbcHYc5jUmBrWzcE7L4fh1pvZgvcYQWYyz+Gmw8BVc7e8BX2CX8gW4mXNA3BImY3IPPzpJqyuKai9oojOwYlWI8jS7nErpEEyPEf0rjLvTbLUK2ax98QcinSTTX7Yv3l9RTFxZqO6GjRrL/kql9psYovfuxDAFWadGnlHOOtWnjmPFiyzfeOi/zHb+vpWbMZrqRA4zV5a9FdH96Ax20uvxp/DX8jSehHypSGRNR7y6k8qDVhTou/DHNy0uUSgJYgtALRANSMQ+W37R5GXeQf8ABqp8D42cPsubzOnqKa4txe7iCDcaQNlGgFR9FtnR664/ZqGC4MzAMTaVSAQWcAEHmD0qh9vbarisqMjgIveQypOpInnFWv7KOGG9+8uYc37ShknuwGBBHvMOR+dAftVtKuPuBUFoAL3AQQO6Pw6TvQhfNofLjhHGmnbdPxr67spxrgrtJFXOMcFergNSMFhWumFHrXRySVsVJvojtXBV6w/2cvcUMHIJ5Ef2pR+zhxvcI9Jrlnmi2XWGZJ+ya8AMQD1sx11FyfoKM9ru1FqDatBbrahmMFB4fxH5VVbvYy9bDezcM3QiNpgAz84qs2cYyMQ4JgwQdwRQjJS6FnBxoPYG6bZB5cx4VNx16QCp0O1CFxIYaGaj3MQQMuv9KTLi5bXZOw3fPsLiYhR7jqxXqOceME1rXDeJ2sQoe06uOcESPAjcGsmw1tsRZCKCzGBA8Ofh51eOzHY1MKC+Zmun747sAfdAnUbnWaSKShvuy2CUuVLoIdqcNgzbL38N7UgEyq97T+IRG/Wsl4R2dbG3bvsh7G2sNDySA3uDXckAn0rTf9WL50KFgCVPdJBpXZTEftF64iW8iW8vtH01MaKI3MD0060YSfSLZYx7ZE7GdgLdnEm88utvRJ/Gfvegn4/C+XSE7qwoABYjYD8yegp6RbQQNdgPGowXNpGbmT49a6FpHG3b0KtIsZo73idfhyqPxHDrcQqwDKeR2qciRvp8K7cSs0ExvtR2eOHOdJNo+uQ9D4dDVdNbjxHCBgQQCCNRGhnlFZR2m4KcO+k+zacp6Hmp/KpOI1gBhUvgmC9tfROUy3kNT/T1qMwozwthh8NexDGC37tPXc/E/wDjRSMynYviVy6oFxywBJE+NRVEmBSakYHCtddUQSxP+TVbpWLVnbuEYCTA8J1piavKdjJETrrrqR4dB15VUuK8ObD3PZv5gjYjrUsefHN8U9jyxSiraIyPHlXbjbjkdaQaRVWhBa11qStFuA8Av4x8tpJA95zoi+Z6+FN4AG+wvHb+HV7dmO8wMZQxJIjSfIcq0bhPZf2l84rGfvbzAAAhcqACNogt9KX2V7J2cEsjvXD71xo+A/CKtVqOVR4e9ys6ZZ08SxqK+35ZVeLfZ1gr+vszaad7RyT4FSCvyBqGv2W4Ibi6f+f9AKvqJTiiYGgnl5b/AFp6Ocotr7PcCmvsXP8A8ja+UmpHDOAWLbdywLZBHvHN9KuwsCod3hZLkiIO42IGkx1J2pZxbWimOST2AsddKjMFaFB5bgfeBOmgn0FVzF9usOHFprig82ADKPUCtOZkUQSIiIGvpWP9svs3Ny893B5ERoPsm0APPKRoAelBYvsZ5m10WPDcStXe8t1XUbGV+Gg0j86y/wC0DCquJzoQVuCTH4hv8opq92axNpSHtXLbLsw91h0zrpPrzqvPcYmGLGDzJ0PrWjCpWLKdqjqXCpkUYRw4hR4+AoLEnSrBh1SygDsAdz18gOlO2TLv9mHDM3tGOsEKPUS31FaViMMFXXSqb9kfELdy3cCnVbmo5wVXKY6GGH/E1YPtOv3beBuXLJhlgz0E6n4VzSj7jrxtKAA4pZFzOBcNpV0LrlEO2w1/WtGexlm1YwyWkYMQCzsI7zz3iSfGsEU3mJJZu8czST3jyJE6mjvYXG30xtq2rEC44DjcFQCzacjE611RxOKOWeZTev8AJvhGYif1+tam5eQqNh1+B3P5VKnToT+jREEuQaacU7cFMufjQGGLyzVd4/wsXkZGET8uhFWR6j30zCOdK0YwjF4V0c22HeBiOp5R56VO7TgBbWHGq2xLeLHn6a/9quXaPhKi4l86ZJzeI5H0rMuIYo3HZmJGYk9BHL5RSpBK+KK9msYLWIRyQBqCTynnT+D7L3n1YpbHiST8FB+tErfZRB71x2PLKAonlvNabjKLi32NFSTTSLz/AK1Zyyblsf8ANdfL41nvbDEi/eU2wWAWNFPWfPnTF7ESqwsFSDpI+OnXnRLgMG7cyZlVhIPu5oPIeRFcuH8SGB807ZWWZ5Pb0AbPB7zfcKj+MhPkxBPpU/D9mSSQbq5vwqGY/OKti4cDlRXg/D3umBbDqDJzDQct9wYnbWr+s26B6SSsC8A+z5HIN9zH4QwBI8hsK0nCWLVhVtIoQbKiqTMROw8tTXsPwRE97N1AzGB4b/0opZ7ugUBauiLYm1hmIBIy+Ghj4c6k27EDSK57b9f3pSu3SB86wBYtkGdJ6UL4lcu2rZNm3nYEEDfLqZ7sgsCpjQjailqalCz4TWMQMPxG4yAsgVuYktHTy086S95juf15UvGrZEn2oRxyBzH1QSflNDy78o8Y0afJtAfA/KsYkz0rhtk70mxcJAJGnWCPlzqRacNtA89T8Kxhr2HwqqdrOzmEvqS+GuNcgw1jIjeHvMAfIg1cLlpt5nw2pprSsNV+RPzFYx88Hs9irTycPegTB9mW05TlkDSo15pmfpX0DcwsHu6j5j4VWu0HZbD4gyVK3PxpAb15MPP4ismBozz7PeL/ALJjkkwl2EPqe6fj9a+gcai3rLIwlWBBHUEQa+eu0vZS/h+8B7S2D76akfzAar57VsfYvtCl7B27tx0Xuw5YgAMujanyqWVeUXwvVMx/jOBNi89phqpgHqPunTqKJdhkBx1o7kZv/wAkH61N+1K/hr7Lcw90NdXQ5QYZTyzRBjl5mg32bcSS1iy99yFCMAYLQSR01rqWdyhTWzjf46jO4vRvmGExUxgN9B0qucJ7U4S+/s7d8M52BDIT/LmABNWA1MoeemiulevPXg2lAIy418KYenn/AMUy4msEFcUw4dSG1BBnyNYzxHDG1cZG3UkenI/Ctwvba1mPb7A5bqvB7wg+a/2+lKYsNvhaNOUbbb61DxVkKYjvedPXMe7CJCjoun+fWons+VcXFJJHZ6a1vZHxOEtXcO9tcMTdyFUeEgPPdaSwIoVwrg12yytcgEAqQGzb+Ow+dWfDZl2g/HSkY4M4k9Z/zUpZ8zfGlXz9FI4ILZzhmHts49oddIXQBuok6TtAMT15G64XCJlBtHIRpMGP5XQxB8DBHIiqJds6VP4Xxe5bI95xsI98DoJ0YfwtPhFdeKaWmRy429ovNvEwQtwZCdjurHwbkfAxPKYNce8uhhsuoLAbR+JdxznTTnFNWeIKyd9dCNspg+GU95D4GQeRNBu2N+5h8ML+HZkZSJG8q2kGQRppBIMfKuqjlLJcu27aZ2dVT8RIAM7QedIv8QCCcs7c1U67EqTmj051klrhJvXva3cRduqutsMY706mBp8AKd/9NW8OHuIHdmECWI9nvJlRnblpI2rALa/bwOqm3ct2g0wpQvdIkAESYXQkwUMxpUbj/GMPiLRtviMUx1j2RZGBAP8AKhG+m2nhVd4N2RxN0guxcDYuogTv73Xyq7YTscLVtczICvu5FAy9TqSD/eg42azIuA4HHWrqvhbd4OToQujfzZu7z5nmYrZcBjLhCe3RbN8gZhvbc84J2PkZHOZEkOFcJ9jayhmYDMQXM7meWgA2HQU9eZHd7TLmgKTI7sNIGvXQ0aCLtYidCIboeY6g7MPLbmBXWsyZiPLSoL4d7IiDdtDkZLp4iNW9NfWTUjCYyRKn2idRqw8wPf8AMan+LesYfYmdQY+NdvZQhbUgdJJp+33gCIIOx0IPjpvTd+0EUmJPmY+XKg+rClboH28ap9w5oiVIKkdDqBArmKTN9zXzA+lLt4QuSW7i6z3QM3TQ8gOtRsVhU/23uFupC5T8ApNTbl30XjCHXbB94OJDLI6zWb9oMEbd1u6VVmLKIjc6kcvhWsOrZdSCeU6fMVUe2r2zZGYHOO8IBaNO8JH60FKpvtmljj4M8v1Hs24k+Q+tS7n6/KmSulWOcSrEEEEggyCNCCNQQeRmty7HdpExdgHMBeUKLq851ho6NBMjx6VhtLtsQZBIPUEg/EVjH0TfYddKauXwoJPTyrJeyvG8aHFu0xupMsr94KvM5t18PpWoezLwTHkP7+VYx63iy+4ynlTrNUe4sGaVmEactaxhN3nVQ7b4bNZJ5qQf18atlzbx8Kr3apZw92PwMQfITQZgNbEa08hk0Yw3AQoh3nwX+ponguG2V1CAnqe99a5Vikzsc0lYBs4V3HdUnx5fHan8DayiDud+YjpRbi9tyJUkoN1Gkf1FRcDhS2p0HXavO/MeSU/Rgn/39j1PwY41D1pNf0+P3HMBwa02rAnXadPl/WjWHwiJ7qhfIRScKy7DSnFxMkhRs2UyY1idN+Rr18EOEEnt/J4/5MuU21pfA97P+1CuJW1KMlxgqtufHcEA7nw505jeLFFcQPaK2UDfcBlbXlB+UVVeI4ktLR32nvZi0fH108KrLZzkbDZLdo21GfKzKG5MQdWEwSJivY7GG2q6CCNC0gA7EGBpSeFWMp7xJPXeI6chTghsyliRJEbaetMAiPx/FFu9kRTqCmaPSCTHrR7svfm8rGZIIMsWEHz8RQ7g2CU+0QwQCMvmfejw2+NWjhnAvZkMxy6yB/Xp5VgFka0XUwYBBE+dNjDBTPPLEkyYUz5fePxqL/qEkIuiwY8YFJ/aJuZSdCrx6rIoS9qbF5rX3/om4dwxaNYp23aVSSFAnUwIk9aEdnLhOcmYMQev6mjlGh7XgSSK4WpZWk1gjTLNRjgV5yfU1NIpJFBxTdtBUmuiCcCg+6KZx3Dbd1SpUR0/WxqbfvovvMBQ+7xmwPvT5A0G4rsPufRkfbDgJwtwQO42aDyBHLw32qts2la12n7S4O4ht3GtkbHM2vhopn15Vl3FuHm00qc9s6q41HxGk0NLRmm9kUGpWAwjXXVFEsTA/v0FMYbDs2iifHl8a0HsfhbSoUke0bXMRDAjYDw6f3rWroFOrDXAOCDBrlJkse83LX6AafOrDky+H62qNauh9HHegZh+Y8Kctt9xtY2PUURR5b86GJprEDoPX/FedZ0P660wLxXx86wTjnzoNx5c1m4o1JRwPgaLXXFCeJ3oBP68aDMFcPbbyHU6f5qZaIG2vjUS3J8anYfDnmYqiggT/JnPSQ3jGYCV28N6j2nLaiT5TRYIOlOIgGwik4l4Zqj1sj4fB7E/Cm3TLeIG11Mw/nskBvVkdP8A6zU7NFReKd1Rc5W2DnwX3bnpkZj6U1E5TctsZxFlRfR4BW4MhkcxL2jrt/vL/wA16VKu9n7DkMbYHiDlmk8Qw7NbZU0dTNudswIa3PhmAB8JqPbYX0fIcpcJdtM0yvtO8k/y3EII6ac6KJhFOBWAIyfM/wBaB8V7Ehnz2WCzujzHoRrR7DcRDW0uORbzKCVYiVbmp11gyPSmLnG7XIs0dBp84rOUV2FRk+iFwjs97Al3ILaAAbL1Mnc7fCiN+yCPHqfrUS92hGwt/wDY/kKRgeI+2DqVOdTsg0ZW2IY6KRB3I+dIpqTpMZwaVsGX7xs31DajOoPqQD9asCm17yJLAACZGh03Jqu9okhlboUY+OUifyo/jCgc90yOUnL55dqu1Kcfb3/F8P4OR8YSXPpX/fT+VrwIsXj7WSCFyjQAt8lEgeNFc0b6UAwt9mvEGJgmNoHIn9TUHifaiwC1pVuYq5sVCkrruATMDx1PwitlVMbA7jdfJZLvErS7uPTX6VEvcetAT3j5CqngOH4u4wJtLYt6yrNnMnaB90DpJ9KL2+zo3uO1w9NAv/Ub+s1z+/6OpOH2P2+1FtjvlAEnR2YeYVTl061At8Zt4hWa3ijC6FSpUjp3RBI9KOYYW7YgWx9frVV7Q9nTmF/Bfu7qycojXy5HyNVhjjJVJ/qb1XHaSKNxjj2OsH96CVJOW4EgNHnqPI1V8f2hxN3e8SOiwvyFaTjuNDE2/Y3UyXP9xGG8bZZ+m9UvinZQzNqSPwzr4atv61KSWPJVUyjTlG07RVGadZ1qZw/il2x7h7vNG1U+nL0ojb7IYg/dA82X8popgewzkzddQOiyxPxAApZTj5EjCXgkcF4pZv8AcC5H/DuDG8EfnRkWivX6VJ4dwKzh9ba978Tan48vSKI5A241rmbV6OqN17iJg+KusBjmjZvvDz/EPCjuH4iLwlTDjWPzE7jw38KDtgem1Mi2QdP1+VUjla7ElhjLot+FxgcQdGA18fGk3hpVeXFzGYlXGzamfPmKIWOIzo4ykjQ8m8vlVoyUujnlFx7HyMum48KEcVMI0mYGlE7vg0frlG9DuI22IggH6j+tEUtyinVptKdWnALFMXuIW03bXoNT8qh3jN7KdVjY7fCidq0oGigeQFLb8Dddgy9xC4+iWyB1Ik/0FJtYa+x7/eUggqx0IYEEQPA0VSnU3FcrnJvse/oFLhMSAFD5oCjMSATA3JUSTSbfC7kQXUATsDpJk9NzrR88vSo53ro42tsfFTYOt8EQmXZmPhpUscIs6QkR4t89aWzain0O/lSuCSLT/wDLEW+HWh9xfXX61Ms2VUQoAHQCKGYsxcseLNPj3DU6yfyqJytkHiHAluhszxJMQNADGnypq9gLrEFbhYSCSe77vLTUzTXF7zDE2lzHLkmJMTO8UawXuiu6D1RCcVLsG4TgyWmZkzLnnMJmSTJMmSDrGkU+mHS2IVQvlAqde2qDd3rPSB0iC+GMyzsx6bVMVWO9OKNaWaRBRBv2jyMH41RuJ3MTYuyzsDyYe6R5belXnFHUUN4qoNtpE6HfWmGKnisZYxQjEpD8rqbjxIqG6XrGrEX7XK4sEjzjf61Dub09g2IYQYnfxo8k1xkrX86MrTtaJ2FxKkAr3vy/MUQtuDsIqqY85SSvdPUaHfwqyYQ9weVcmbD6dNPTO3Fl9TtbRJ9kDypl9DEMfCn7Jrrc6hRWyOtxgdfhS7iBtfnSMRypp2NA1Xsdu2hGutM27b5SQpZBuDqB6j3T4162ZYTrr+daLYtgKFAAEbAafCq4o8nrRLLPgqe7KHhsZrH/AItv6cm+tKxV4Eacqj8bQC5cAAABMADaoqsfZqZ1k689qrCbbpksmNJckf/Z"/>
          <p:cNvSpPr>
            <a:spLocks noChangeAspect="1" noChangeArrowheads="1"/>
          </p:cNvSpPr>
          <p:nvPr/>
        </p:nvSpPr>
        <p:spPr bwMode="auto">
          <a:xfrm>
            <a:off x="307975" y="-814388"/>
            <a:ext cx="3048000" cy="202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data:image/jpeg;base64,/9j/4AAQSkZJRgABAQAAAQABAAD/2wCEAAkGBxQSEhUUExQVFBQXGBYYGBcYGRgYGhgZFhgYGBUYHRoYHCggGBolGxUUITEhJSkrLi4uFx8zODMsNygtLisBCgoKDg0OGxAQGywkHiQsLCwsLCwsLCwsLCwsLCwsLCwsLCwsLCwsLSwsLCwsNCwsLCwsLCwsLCwsLCwsLCwsLP/AABEIAKoBAAMBIgACEQEDEQH/xAAcAAABBQEBAQAAAAAAAAAAAAAFAgMEBgcBAAj/xAA/EAACAQIEAwUFBQcEAQUAAAABAhEAAwQSITEFQVEGImFxgRMykaGxB0JSwfAUI2Jy0eHxFUOCkqIWM4OTsv/EABkBAAMBAQEAAAAAAAAAAAAAAAECAwAEBf/EACoRAAICAgIBBAEDBQEAAAAAAAABAhEDIRIxQRMiUWEEgeHwcZGxwdEy/9oADAMBAAIRAxEAPwCs4HF+0vp7WWaVIy6ZSB1jUGKKcbw9y5ehVVkJGpjSdD50ZwnZ2whBRSg6An86JNwW0dwxn+I0loex/hFnJbVRqFEdNtqK21qHhbAQQJ3nUk/Wp1o0rMVpeE3Sy924crE++BMjKQY3nefSKOcN4W+U5oUyDvm5AH+XYaUTtmpVtqFmB1rg7bllYySDljQ8q7jGtq0OpLQ0ERtJmiytXUTwG/1pfA7du2D8JjVZkUZxMwOQjqRoKLhdK4opdZgSG2WgPaGwM1s/zfLLR92jesp7R/aphBey2xcuqkjMoGUnnEnUaDWtFbBIveEXSnm2rObP2tYMQPZ3xtrlXnufe9KvPCeJ2sTaF2y4dDzH0PQ+FFoCFWDGlOk0nJBNerIz7PUl6VTd1qJqIN+/FQL/ABIAawI31pzGv3jQPinDwyl87LlVto2iY1HhSuaQ3Bk8doMPr+9WRuAZI9BUbE9tsKgnMWjkBrPrWScTxupySJ0J0BMeWlCySdKarFNXvfaRhiYNu6B17hA9M0mp/Z/jFm4SbdxWEkka5u8ZAjlz+VYuBFTMFdKOGUlGGxFNQDZ8cc1y2yiQCZkTAKkaDnrFCLfDbmdHIBy5STAXrsAfKnOzXFf2i0GPvDRh49fWrEo7o8QPpQrRvIE7SYZ7qrk0IkSxgCfQz5SKE2OD3F1Z1J6mZ8vrVpumh99qSWNPsKdAS4hUkaU05PSpGJ94/rlTDGpPsqiPiDpUaafxfKo1MBlqsdppS1cSyzBy4InVchA5AzMz6VbgarF18UbZFsW0uZVKzqAxjMPLerBhM2Rc8Z4GaNpjWPCaskTkyUGp63dqLFeAo0AJW8QKfTFCqvb47hvaG2L1suN1DAx1olh8Sje66nyINCjWGxi6V+2UNWuxWo1hL9tr37dUFRXYoUg2Vb7V+0rWMGyJOa73JHJT73xE1guFsl2CjnW0fataDYRp0KkEehqs9iOEKtsM9vvHWTBrOSihoQc3Rnd22ymGBB8asn2e9pWwWJEtFl+7cB93wY9I60c7e8NXMHyhRAE+PL86omKwhQxMg7GmjJSQJwcGfT6Xg4DDnSqoX2d9qVOBb27Q1j3ieafdP5elT0+0CyxMWr5XkcoAPxM0lqPY8IOW0W6KZvCqie30ki3ZKkfj1+S/1prBdosS1zMysynSAIjxE0vqROxfgZOHN0v17C2JbvHzoZx69lsOeoA+JpocXUvkc5XJOh3gnTzqJ2oxQ9mEP3iece7/AJqXciMo8VsiYfs/auYeWUSRJPTxms7v5FJCnN4jb0orx3jT+zGGViFWRcj7xmcvkNiOtV2unHCtshkmnpHTTq3zzHrTM1wtVKRGy49heIxdKnTNGniD+vhWmqe6vkKwSxiGVgykqRsRV17N9unzrbxJX2ZEB4ylTynkR40riGy/3jQ7EGpl56H32pQg2+e8f1yphqdunvGmWqD7LLoi4s7VHp3FHamQaIDUUYcqeDxyql4btJB92fGWPyy09e7S3nH7tAW8Q36NdBEt63htzqo/afx44fDratmLl7MJG6oIzHwJkD1PSpXD8XiGk3Ag05Dn6msz7bcRa9ijmIOTuCNBpqaPkBXKdsPBBUlWGxBiD4EbV0LmnwpNyzG221ExpPY37R2QizjTKnQXua+DjmPGtatiQCNQdQRqCDsQa+XlRmBMExzrUfs545efC+zNwxaYouv3YBA9Jj0pWE1ZLRpbqFEswHqKpzYhjuzH1ND+0PaQYSzLd9m7qKTBJ8+g50iYQF9rPaIZhYVRtmJ89tPz86hcIt3WtrdtkhSJ986Efw7EfCqNxfiNzE3DduGWPTQADkB0o32Q477KbTRkb3ZMQTynoa04utFMUkpUy3Y/hDYhgWdc2VdCNgRrud551Se0mF9iTbBDQw18Suv5Ve8PjTc0KEmIMkbem3rWf9p8Wj3YtxkSQI5k7mefnSYU3Ki+eoxvyReHcUe2rW1bKrEFvGNqP4fE34DLF1T0J18DGoqog1O4XxF7D5kPmvJh0/vVJ41I58eRxLfw/wDarhhbcNMyBJ8iOvjUrD3OIPeyHON5BUAAD4VfuH4jhKItxcRecsoaANRImDkXcTG9eTi2DfM1ixcuFYkuxG8x7xPQ8qnCKjeis8zklb6KP/oFw3M91yWHx02HQVztIrW1W7mOa0GyEARJIieRMgVbMVj3Pu2bVvxJZ9PQCKoXbHi117QRmXKziQoiMpMczzAoqG0xJZW1RTGpFKNcroIHKSwpRrhrGErXhXYrjVjGl9i+Li7YFo/+5aAHmv3T+XpRa+1ZfwHiRsXlfUjUMBzU7/kfSrVf7SfwoB4vJ+Cj86nJDLZJxPErYdlYwQYOmm1KF9W91gfWoz4JLnfKmW3hiPlr8qjNgBbOYE6dRXM3sslokYo6016VCa60kgn1pS41xuAf14UbYVFfJev21dwGP6864/EFP+2p/mM/lVduYrEEHLbQfzMT9AKCYfjl5m77LbUGHhNUPKQT7p60/HKJeMt3Fe0LWkMKqmDEDn8ayzEEliTqdZ8zRPiuOc5gzszBzl2goRI29KEHWq44tdiTkm9D1lss07gruw/WpqKzT5/qKl4UA3BpAjl4Cae6FqyxcP8AZ+zgKZGmvMmjPYaw6hmIUW2ZtBIYEAcpgrtvUThj21QggwRuBoCddTsDIoj2e401qVe2GBaQRoIj66VzRa5M6skXwRc8NaU7k+lZd9qGJU40ohOW2iiDyY95vqK0Adqelv5/2rLu3F4Pi3uARnCsfOIP0FWjVnM0AaTXSa54U6FCy9oMR7P2ftWCRHjHSd6FtXRXoq6gktAcm+xIpQNcy14VGSoKNN7DYB7mCBUgMWdVYmAADBBjarXZwiqxyxBCggDQZSenWflWf9ieJY5LDphUtOgfXOTMsBoIYaaTR/C9rrmHbLjcM9mf9xe8n9uXM0lBLBxDEBFLEEAddNjWa9oyWG0BiT85/OrZ2j4ol8olpldNGJUyCTsNOgoFxDDhljyI+n51y5cnvS+DFNuWyNxEiR4g7GmiKtPCMNbvumHvAzJRHXRo1Ma9IkeoNJ432JxOHJyqbyDmg1jqV3+E11RyJjcHVoq8V6lfXpSCacQ9XCK7NWDsv2QxGObuj2dsb3GBj/iPvGsYC4HBvebJbUs0M2nIKJJ+FEsdjVuhAttbcHYc5jUmBrWzcE7L4fh1pvZgvcYQWYyz+Gmw8BVc7e8BX2CX8gW4mXNA3BImY3IPPzpJqyuKai9oojOwYlWI8jS7nErpEEyPEf0rjLvTbLUK2ax98QcinSTTX7Yv3l9RTFxZqO6GjRrL/kql9psYovfuxDAFWadGnlHOOtWnjmPFiyzfeOi/zHb+vpWbMZrqRA4zV5a9FdH96Ax20uvxp/DX8jSehHypSGRNR7y6k8qDVhTou/DHNy0uUSgJYgtALRANSMQ+W37R5GXeQf8ABqp8D42cPsubzOnqKa4txe7iCDcaQNlGgFR9FtnR664/ZqGC4MzAMTaVSAQWcAEHmD0qh9vbarisqMjgIveQypOpInnFWv7KOGG9+8uYc37ShknuwGBBHvMOR+dAftVtKuPuBUFoAL3AQQO6Pw6TvQhfNofLjhHGmnbdPxr67spxrgrtJFXOMcFergNSMFhWumFHrXRySVsVJvojtXBV6w/2cvcUMHIJ5Ef2pR+zhxvcI9Jrlnmi2XWGZJ+ya8AMQD1sx11FyfoKM9ru1FqDatBbrahmMFB4fxH5VVbvYy9bDezcM3QiNpgAz84qs2cYyMQ4JgwQdwRQjJS6FnBxoPYG6bZB5cx4VNx16QCp0O1CFxIYaGaj3MQQMuv9KTLi5bXZOw3fPsLiYhR7jqxXqOceME1rXDeJ2sQoe06uOcESPAjcGsmw1tsRZCKCzGBA8Ofh51eOzHY1MKC+Zmun747sAfdAnUbnWaSKShvuy2CUuVLoIdqcNgzbL38N7UgEyq97T+IRG/Wsl4R2dbG3bvsh7G2sNDySA3uDXckAn0rTf9WL50KFgCVPdJBpXZTEftF64iW8iW8vtH01MaKI3MD0060YSfSLZYx7ZE7GdgLdnEm88utvRJ/Gfvegn4/C+XSE7qwoABYjYD8yegp6RbQQNdgPGowXNpGbmT49a6FpHG3b0KtIsZo73idfhyqPxHDrcQqwDKeR2qciRvp8K7cSs0ExvtR2eOHOdJNo+uQ9D4dDVdNbjxHCBgQQCCNRGhnlFZR2m4KcO+k+zacp6Hmp/KpOI1gBhUvgmC9tfROUy3kNT/T1qMwozwthh8NexDGC37tPXc/E/wDjRSMynYviVy6oFxywBJE+NRVEmBSakYHCtddUQSxP+TVbpWLVnbuEYCTA8J1piavKdjJETrrrqR4dB15VUuK8ObD3PZv5gjYjrUsefHN8U9jyxSiraIyPHlXbjbjkdaQaRVWhBa11qStFuA8Av4x8tpJA95zoi+Z6+FN4AG+wvHb+HV7dmO8wMZQxJIjSfIcq0bhPZf2l84rGfvbzAAAhcqACNogt9KX2V7J2cEsjvXD71xo+A/CKtVqOVR4e9ys6ZZ08SxqK+35ZVeLfZ1gr+vszaad7RyT4FSCvyBqGv2W4Ibi6f+f9AKvqJTiiYGgnl5b/AFp6Ocotr7PcCmvsXP8A8ja+UmpHDOAWLbdywLZBHvHN9KuwsCod3hZLkiIO42IGkx1J2pZxbWimOST2AsddKjMFaFB5bgfeBOmgn0FVzF9usOHFprig82ADKPUCtOZkUQSIiIGvpWP9svs3Ny893B5ERoPsm0APPKRoAelBYvsZ5m10WPDcStXe8t1XUbGV+Gg0j86y/wC0DCquJzoQVuCTH4hv8opq92axNpSHtXLbLsw91h0zrpPrzqvPcYmGLGDzJ0PrWjCpWLKdqjqXCpkUYRw4hR4+AoLEnSrBh1SygDsAdz18gOlO2TLv9mHDM3tGOsEKPUS31FaViMMFXXSqb9kfELdy3cCnVbmo5wVXKY6GGH/E1YPtOv3beBuXLJhlgz0E6n4VzSj7jrxtKAA4pZFzOBcNpV0LrlEO2w1/WtGexlm1YwyWkYMQCzsI7zz3iSfGsEU3mJJZu8czST3jyJE6mjvYXG30xtq2rEC44DjcFQCzacjE611RxOKOWeZTev8AJvhGYif1+tam5eQqNh1+B3P5VKnToT+jREEuQaacU7cFMufjQGGLyzVd4/wsXkZGET8uhFWR6j30zCOdK0YwjF4V0c22HeBiOp5R56VO7TgBbWHGq2xLeLHn6a/9quXaPhKi4l86ZJzeI5H0rMuIYo3HZmJGYk9BHL5RSpBK+KK9msYLWIRyQBqCTynnT+D7L3n1YpbHiST8FB+tErfZRB71x2PLKAonlvNabjKLi32NFSTTSLz/AK1Zyyblsf8ANdfL41nvbDEi/eU2wWAWNFPWfPnTF7ESqwsFSDpI+OnXnRLgMG7cyZlVhIPu5oPIeRFcuH8SGB807ZWWZ5Pb0AbPB7zfcKj+MhPkxBPpU/D9mSSQbq5vwqGY/OKti4cDlRXg/D3umBbDqDJzDQct9wYnbWr+s26B6SSsC8A+z5HIN9zH4QwBI8hsK0nCWLVhVtIoQbKiqTMROw8tTXsPwRE97N1AzGB4b/0opZ7ugUBauiLYm1hmIBIy+Ghj4c6k27EDSK57b9f3pSu3SB86wBYtkGdJ6UL4lcu2rZNm3nYEEDfLqZ7sgsCpjQjailqalCz4TWMQMPxG4yAsgVuYktHTy086S95juf15UvGrZEn2oRxyBzH1QSflNDy78o8Y0afJtAfA/KsYkz0rhtk70mxcJAJGnWCPlzqRacNtA89T8Kxhr2HwqqdrOzmEvqS+GuNcgw1jIjeHvMAfIg1cLlpt5nw2pprSsNV+RPzFYx88Hs9irTycPegTB9mW05TlkDSo15pmfpX0DcwsHu6j5j4VWu0HZbD4gyVK3PxpAb15MPP4ismBozz7PeL/ALJjkkwl2EPqe6fj9a+gcai3rLIwlWBBHUEQa+eu0vZS/h+8B7S2D76akfzAar57VsfYvtCl7B27tx0Xuw5YgAMujanyqWVeUXwvVMx/jOBNi89phqpgHqPunTqKJdhkBx1o7kZv/wAkH61N+1K/hr7Lcw90NdXQ5QYZTyzRBjl5mg32bcSS1iy99yFCMAYLQSR01rqWdyhTWzjf46jO4vRvmGExUxgN9B0qucJ7U4S+/s7d8M52BDIT/LmABNWA1MoeemiulevPXg2lAIy418KYenn/AMUy4msEFcUw4dSG1BBnyNYzxHDG1cZG3UkenI/Ctwvba1mPb7A5bqvB7wg+a/2+lKYsNvhaNOUbbb61DxVkKYjvedPXMe7CJCjoun+fWons+VcXFJJHZ6a1vZHxOEtXcO9tcMTdyFUeEgPPdaSwIoVwrg12yytcgEAqQGzb+Ow+dWfDZl2g/HSkY4M4k9Z/zUpZ8zfGlXz9FI4ILZzhmHts49oddIXQBuok6TtAMT15G64XCJlBtHIRpMGP5XQxB8DBHIiqJds6VP4Xxe5bI95xsI98DoJ0YfwtPhFdeKaWmRy429ovNvEwQtwZCdjurHwbkfAxPKYNce8uhhsuoLAbR+JdxznTTnFNWeIKyd9dCNspg+GU95D4GQeRNBu2N+5h8ML+HZkZSJG8q2kGQRppBIMfKuqjlLJcu27aZ2dVT8RIAM7QedIv8QCCcs7c1U67EqTmj051klrhJvXva3cRduqutsMY706mBp8AKd/9NW8OHuIHdmECWI9nvJlRnblpI2rALa/bwOqm3ct2g0wpQvdIkAESYXQkwUMxpUbj/GMPiLRtviMUx1j2RZGBAP8AKhG+m2nhVd4N2RxN0guxcDYuogTv73Xyq7YTscLVtczICvu5FAy9TqSD/eg42azIuA4HHWrqvhbd4OToQujfzZu7z5nmYrZcBjLhCe3RbN8gZhvbc84J2PkZHOZEkOFcJ9jayhmYDMQXM7meWgA2HQU9eZHd7TLmgKTI7sNIGvXQ0aCLtYidCIboeY6g7MPLbmBXWsyZiPLSoL4d7IiDdtDkZLp4iNW9NfWTUjCYyRKn2idRqw8wPf8AMan+LesYfYmdQY+NdvZQhbUgdJJp+33gCIIOx0IPjpvTd+0EUmJPmY+XKg+rClboH28ap9w5oiVIKkdDqBArmKTN9zXzA+lLt4QuSW7i6z3QM3TQ8gOtRsVhU/23uFupC5T8ApNTbl30XjCHXbB94OJDLI6zWb9oMEbd1u6VVmLKIjc6kcvhWsOrZdSCeU6fMVUe2r2zZGYHOO8IBaNO8JH60FKpvtmljj4M8v1Hs24k+Q+tS7n6/KmSulWOcSrEEEEggyCNCCNQQeRmty7HdpExdgHMBeUKLq851ho6NBMjx6VhtLtsQZBIPUEg/EVjH0TfYddKauXwoJPTyrJeyvG8aHFu0xupMsr94KvM5t18PpWoezLwTHkP7+VYx63iy+4ynlTrNUe4sGaVmEactaxhN3nVQ7b4bNZJ5qQf18atlzbx8Kr3apZw92PwMQfITQZgNbEa08hk0Yw3AQoh3nwX+ponguG2V1CAnqe99a5Vikzsc0lYBs4V3HdUnx5fHan8DayiDud+YjpRbi9tyJUkoN1Gkf1FRcDhS2p0HXavO/MeSU/Rgn/39j1PwY41D1pNf0+P3HMBwa02rAnXadPl/WjWHwiJ7qhfIRScKy7DSnFxMkhRs2UyY1idN+Rr18EOEEnt/J4/5MuU21pfA97P+1CuJW1KMlxgqtufHcEA7nw505jeLFFcQPaK2UDfcBlbXlB+UVVeI4ktLR32nvZi0fH108KrLZzkbDZLdo21GfKzKG5MQdWEwSJivY7GG2q6CCNC0gA7EGBpSeFWMp7xJPXeI6chTghsyliRJEbaetMAiPx/FFu9kRTqCmaPSCTHrR7svfm8rGZIIMsWEHz8RQ7g2CU+0QwQCMvmfejw2+NWjhnAvZkMxy6yB/Xp5VgFka0XUwYBBE+dNjDBTPPLEkyYUz5fePxqL/qEkIuiwY8YFJ/aJuZSdCrx6rIoS9qbF5rX3/om4dwxaNYp23aVSSFAnUwIk9aEdnLhOcmYMQev6mjlGh7XgSSK4WpZWk1gjTLNRjgV5yfU1NIpJFBxTdtBUmuiCcCg+6KZx3Dbd1SpUR0/WxqbfvovvMBQ+7xmwPvT5A0G4rsPufRkfbDgJwtwQO42aDyBHLw32qts2la12n7S4O4ht3GtkbHM2vhopn15Vl3FuHm00qc9s6q41HxGk0NLRmm9kUGpWAwjXXVFEsTA/v0FMYbDs2iifHl8a0HsfhbSoUke0bXMRDAjYDw6f3rWroFOrDXAOCDBrlJkse83LX6AafOrDky+H62qNauh9HHegZh+Y8Kctt9xtY2PUURR5b86GJprEDoPX/FedZ0P660wLxXx86wTjnzoNx5c1m4o1JRwPgaLXXFCeJ3oBP68aDMFcPbbyHU6f5qZaIG2vjUS3J8anYfDnmYqiggT/JnPSQ3jGYCV28N6j2nLaiT5TRYIOlOIgGwik4l4Zqj1sj4fB7E/Cm3TLeIG11Mw/nskBvVkdP8A6zU7NFReKd1Rc5W2DnwX3bnpkZj6U1E5TctsZxFlRfR4BW4MhkcxL2jrt/vL/wA16VKu9n7DkMbYHiDlmk8Qw7NbZU0dTNudswIa3PhmAB8JqPbYX0fIcpcJdtM0yvtO8k/y3EII6ac6KJhFOBWAIyfM/wBaB8V7Ehnz2WCzujzHoRrR7DcRDW0uORbzKCVYiVbmp11gyPSmLnG7XIs0dBp84rOUV2FRk+iFwjs97Al3ILaAAbL1Mnc7fCiN+yCPHqfrUS92hGwt/wDY/kKRgeI+2DqVOdTsg0ZW2IY6KRB3I+dIpqTpMZwaVsGX7xs31DajOoPqQD9asCm17yJLAACZGh03Jqu9okhlboUY+OUifyo/jCgc90yOUnL55dqu1Kcfb3/F8P4OR8YSXPpX/fT+VrwIsXj7WSCFyjQAt8lEgeNFc0b6UAwt9mvEGJgmNoHIn9TUHifaiwC1pVuYq5sVCkrruATMDx1PwitlVMbA7jdfJZLvErS7uPTX6VEvcetAT3j5CqngOH4u4wJtLYt6yrNnMnaB90DpJ9KL2+zo3uO1w9NAv/Ub+s1z+/6OpOH2P2+1FtjvlAEnR2YeYVTl061At8Zt4hWa3ijC6FSpUjp3RBI9KOYYW7YgWx9frVV7Q9nTmF/Bfu7qycojXy5HyNVhjjJVJ/qb1XHaSKNxjj2OsH96CVJOW4EgNHnqPI1V8f2hxN3e8SOiwvyFaTjuNDE2/Y3UyXP9xGG8bZZ+m9UvinZQzNqSPwzr4atv61KSWPJVUyjTlG07RVGadZ1qZw/il2x7h7vNG1U+nL0ojb7IYg/dA82X8popgewzkzddQOiyxPxAApZTj5EjCXgkcF4pZv8AcC5H/DuDG8EfnRkWivX6VJ4dwKzh9ba978Tan48vSKI5A241rmbV6OqN17iJg+KusBjmjZvvDz/EPCjuH4iLwlTDjWPzE7jw38KDtgem1Mi2QdP1+VUjla7ElhjLot+FxgcQdGA18fGk3hpVeXFzGYlXGzamfPmKIWOIzo4ykjQ8m8vlVoyUujnlFx7HyMum48KEcVMI0mYGlE7vg0frlG9DuI22IggH6j+tEUtyinVptKdWnALFMXuIW03bXoNT8qh3jN7KdVjY7fCidq0oGigeQFLb8Dddgy9xC4+iWyB1Ik/0FJtYa+x7/eUggqx0IYEEQPA0VSnU3FcrnJvse/oFLhMSAFD5oCjMSATA3JUSTSbfC7kQXUATsDpJk9NzrR88vSo53ro42tsfFTYOt8EQmXZmPhpUscIs6QkR4t89aWzain0O/lSuCSLT/wDLEW+HWh9xfXX61Ms2VUQoAHQCKGYsxcseLNPj3DU6yfyqJytkHiHAluhszxJMQNADGnypq9gLrEFbhYSCSe77vLTUzTXF7zDE2lzHLkmJMTO8UawXuiu6D1RCcVLsG4TgyWmZkzLnnMJmSTJMmSDrGkU+mHS2IVQvlAqde2qDd3rPSB0iC+GMyzsx6bVMVWO9OKNaWaRBRBv2jyMH41RuJ3MTYuyzsDyYe6R5belXnFHUUN4qoNtpE6HfWmGKnisZYxQjEpD8rqbjxIqG6XrGrEX7XK4sEjzjf61Dub09g2IYQYnfxo8k1xkrX86MrTtaJ2FxKkAr3vy/MUQtuDsIqqY85SSvdPUaHfwqyYQ9weVcmbD6dNPTO3Fl9TtbRJ9kDypl9DEMfCn7Jrrc6hRWyOtxgdfhS7iBtfnSMRypp2NA1Xsdu2hGutM27b5SQpZBuDqB6j3T4162ZYTrr+daLYtgKFAAEbAafCq4o8nrRLLPgqe7KHhsZrH/AItv6cm+tKxV4Eacqj8bQC5cAAABMADaoqsfZqZ1k689qrCbbpksmNJckf/Z"/>
          <p:cNvSpPr>
            <a:spLocks noChangeAspect="1" noChangeArrowheads="1"/>
          </p:cNvSpPr>
          <p:nvPr/>
        </p:nvSpPr>
        <p:spPr bwMode="auto">
          <a:xfrm>
            <a:off x="460375" y="-661988"/>
            <a:ext cx="3048000" cy="202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657600"/>
            <a:ext cx="4101983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sharon@sharonbenjamin.com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010E-D052-478C-A3E9-D11F8CD2684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80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Depth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Y</a:t>
            </a:r>
            <a:r>
              <a:rPr lang="en-US" dirty="0" smtClean="0"/>
              <a:t>our </a:t>
            </a:r>
            <a:r>
              <a:rPr lang="en-US" dirty="0"/>
              <a:t>story may be </a:t>
            </a:r>
            <a:r>
              <a:rPr lang="en-US" dirty="0" smtClean="0"/>
              <a:t>short, sweet and powerful – Like a CSI episode – short investigation, happy ending.</a:t>
            </a:r>
          </a:p>
          <a:p>
            <a:pPr marL="0" indent="0" algn="ctr">
              <a:buNone/>
            </a:pPr>
            <a:r>
              <a:rPr lang="en-US" dirty="0" smtClean="0"/>
              <a:t>or </a:t>
            </a:r>
          </a:p>
          <a:p>
            <a:pPr marL="0" indent="0">
              <a:buNone/>
            </a:pPr>
            <a:r>
              <a:rPr lang="en-US" b="1" dirty="0" smtClean="0"/>
              <a:t>“</a:t>
            </a:r>
            <a:r>
              <a:rPr lang="en-US" b="1" i="1" dirty="0" smtClean="0"/>
              <a:t>Eureka</a:t>
            </a:r>
            <a:r>
              <a:rPr lang="en-US" b="1" dirty="0"/>
              <a:t>”</a:t>
            </a:r>
            <a:r>
              <a:rPr lang="en-US" dirty="0"/>
              <a:t> stories, </a:t>
            </a:r>
            <a:r>
              <a:rPr lang="en-US" dirty="0" smtClean="0"/>
              <a:t>often long</a:t>
            </a:r>
            <a:r>
              <a:rPr lang="en-US" dirty="0"/>
              <a:t>, analytically-driven searches for a solution to a complex problem. When you solve it, you want to yell, “Eureka!” </a:t>
            </a:r>
            <a:r>
              <a:rPr lang="en-US" dirty="0" smtClean="0"/>
              <a:t>These </a:t>
            </a:r>
            <a:r>
              <a:rPr lang="en-US" dirty="0"/>
              <a:t>types of stories are typically long, important, and </a:t>
            </a:r>
            <a:r>
              <a:rPr lang="en-US" dirty="0" smtClean="0"/>
              <a:t>expensive.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Both types of stories can be successful but be careful to notice your audiences’ tolerance and patience……..and calibrate your storytelling accordingly.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sharon@sharonbenjamin.com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010E-D052-478C-A3E9-D11F8CD2684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147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Methods You Used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Finally, some stories can be about the methods </a:t>
            </a:r>
            <a:r>
              <a:rPr lang="en-US" dirty="0"/>
              <a:t>you </a:t>
            </a:r>
            <a:r>
              <a:rPr lang="en-US" dirty="0" smtClean="0"/>
              <a:t>used</a:t>
            </a:r>
            <a:endParaRPr lang="en-US" dirty="0"/>
          </a:p>
          <a:p>
            <a:r>
              <a:rPr lang="en-US" dirty="0" smtClean="0"/>
              <a:t>Correlation</a:t>
            </a:r>
            <a:endParaRPr lang="en-US" dirty="0"/>
          </a:p>
          <a:p>
            <a:r>
              <a:rPr lang="en-US" dirty="0" smtClean="0"/>
              <a:t>Causation</a:t>
            </a:r>
          </a:p>
          <a:p>
            <a:pPr marL="0" indent="0">
              <a:buNone/>
            </a:pPr>
            <a:r>
              <a:rPr lang="en-US" dirty="0" smtClean="0"/>
              <a:t>But don’t confuse correlation with causation!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13" b="26338"/>
          <a:stretch/>
        </p:blipFill>
        <p:spPr bwMode="auto">
          <a:xfrm>
            <a:off x="914400" y="4734339"/>
            <a:ext cx="7429500" cy="1895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sharon@sharonbenjamin.com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010E-D052-478C-A3E9-D11F8CD2684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734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How Does This Apply to You?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Introduce the main characters – who’s involved?  Try to pick a main character to open the story with – a nurse, a patient….</a:t>
            </a:r>
          </a:p>
          <a:p>
            <a:r>
              <a:rPr lang="en-US" dirty="0" smtClean="0"/>
              <a:t>Set the stakes – why does this matter?  </a:t>
            </a:r>
          </a:p>
          <a:p>
            <a:r>
              <a:rPr lang="en-US" dirty="0" smtClean="0"/>
              <a:t>What’s changed that requires a different course of action today than in the past.</a:t>
            </a:r>
          </a:p>
          <a:p>
            <a:r>
              <a:rPr lang="en-US" dirty="0" smtClean="0"/>
              <a:t>Tell the truth about obstacles, barriers, conflict, frustration – this is where we can learn from you!  It’s OK to be confused and messy at this stage.</a:t>
            </a:r>
          </a:p>
          <a:p>
            <a:r>
              <a:rPr lang="en-US" dirty="0" smtClean="0"/>
              <a:t>Tell us the ending:  we reduced UTIs and improved client’s quality of life.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sharon@sharonbenjamin.com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010E-D052-478C-A3E9-D11F8CD2684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3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How Does This Apply to You?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Start telling your story – notice what kind of story you are telling………..</a:t>
            </a:r>
            <a:endParaRPr lang="en-US" dirty="0"/>
          </a:p>
        </p:txBody>
      </p:sp>
      <p:pic>
        <p:nvPicPr>
          <p:cNvPr id="2050" name="Picture 2" descr="http://www.readersdigest.co.in/userfiles/whats_your_story_of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971799"/>
            <a:ext cx="4391278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sharon@sharonbenjamin.com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010E-D052-478C-A3E9-D11F8CD2684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43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But wait there’s more!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3074" name="Picture 2" descr="https://encrypted-tbn2.gstatic.com/images?q=tbn:ANd9GcRAUzeSOOF_SLKyXi3dzCb7KvmZJA9EB9zpWgfEQL5AvnBAJDx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2057400"/>
            <a:ext cx="3854241" cy="3474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4800" y="1600200"/>
            <a:ext cx="4800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Great stories have catchy titles  --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 good title is usually short, punchy and captures the mood and outcome of the story.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 good title helps listeners REMEMBER the important meaning of the story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sharon@sharonbenjamin.com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010E-D052-478C-A3E9-D11F8CD2684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10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Write Your Story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10 Minutes!</a:t>
            </a:r>
          </a:p>
          <a:p>
            <a:pPr marL="0" indent="0">
              <a:buNone/>
            </a:pPr>
            <a:r>
              <a:rPr lang="en-US" dirty="0" smtClean="0"/>
              <a:t>Either by yourself, or with your group, write your story on the form in your packet using the tools we’ve just discussed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sharon@sharonbenjamin.com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010E-D052-478C-A3E9-D11F8CD2684C}" type="slidenum">
              <a:rPr lang="en-US" smtClean="0"/>
              <a:t>13</a:t>
            </a:fld>
            <a:endParaRPr lang="en-US"/>
          </a:p>
        </p:txBody>
      </p:sp>
      <p:sp>
        <p:nvSpPr>
          <p:cNvPr id="6" name="AutoShape 2" descr="data:image/jpeg;base64,/9j/4AAQSkZJRgABAQAAAQABAAD/2wCEAAkGBg0SERMQEA4SFRUUGBUYFhQXDRQVEhgZFxUWFhcXGBYZHCYeGBkjGRUUHy8hIycqLiwuFSAxNTwqQSYrLSkBCQoKBQYFDQUFDSkYEhgpKSkpKSkpKSkpKSkpKSkpKSkpKSkpKSkpKSkpKSkpKSkpKSkpKSkpKSkpKSkpKSkpKf/AABEIAKkBKwMBIgACEQEDEQH/xAAcAAEAAgMBAQEAAAAAAAAAAAAAAgcDBggFBAH/xABIEAABBAECBAIFCAYHBgcAAAABAAIDEQQFEgYHITETQSJRYXGBCBQyNXORobMjQnJ0grElMzRSkrLDFSRVYpTSGCaDosHR8P/EABQBAQAAAAAAAAAAAAAAAAAAAAD/xAAUEQEAAAAAAAAAAAAAAAAAAAAA/9oADAMBAAIRAxEAPwCjkUqSkEUUqSkEUUqSkEUUqSkEUUqSkEUUqSkEUUqSkEUUqSkEUUqSkEUUqSkEUUqSkEUUqSkEUUqSkEUUqSkEUUqSkEUUqSkEUUqSkEUUqSkEUUqSkEqSlkpKQY6SlkpKQY6SlkpKQY6SlkpKQY6SlkpKQY6SlkpKQY6SlkpKQY6SlkpKQY6SlkpKQY6SlkpKQY6SlkpKQY6SlkpKQY6SlkpKQY6SlkpKQY6SlkpKQY6SlkpKQY6SlkpKQY6SlkpKQY6SlkpKQTpKU6XrcNcL5efOMfFj3O7ucekbG/3nu/VH4nsLQeNSUrck+TvnBhIzoC6ujfCkAJ9W6+nvpVOWoMdJS2ThfgDU9Q640FsBoyvdsiB8xuP0j7GgkLd4Pk7Z5Hp52O0+oRyPH3nb/JBUlJStLUPk/aqxpdFPjzV+rufG4+7cC373BV5quj5ONKYcmF8Uje7XNo15EeRHtFhB8FJSnSUghSUvT0DRJcvJhxYi0PldtBcfRHQkk15AAn4Kzf8Aw6Zf/EYf+nf/ANyCn6Slu/HfKzL0yNkz5o5Y3u2bmNc0tdRIDmnyIBo35e69LpBCkpb5wPymzNShdkNmjhjDi1pcxzi8trdQFUBdXfcH1LYz8nTL/wCIw/8ATv8A+5BUFJS9LN0SaLKdhu2mRsvgmneiXb9nQ12tWllfJ3kbE57dRa6RrSQw4hawuAvbv8QkDyvb8EFN0lKYSkEKSlOkpBCkpTpKQQpKU6SkEKSlnggL3NYO7nNaL7W4gD8SrUn+TxmNY5wz4CQCdvgvAJAut19PfSCpKSlMetKQQpKU6SkEKSlOkpBCkpTpKQQpKU6SkEiF0fwHr+g4un4/zeRjPGcxhYSHZL53ENIe0dSbPf6IFVQXOS9ThUf79ifvEH5rEHXS5O4O4c+fZ8OLZDXuJeR3DGgufXqNCh7SF1iVz9yFiadUlJ7tx5SPjLED+BKC9WsxsTH6BkUMDCaApjGMFn4AAqmtY+UJk+IRh4cQjB6OmL3PcPWWsc0N91lb9zhmc3R8rb5+E0+50zAfw6fFcyIOg+XvORmdMMTJhbDM+/Dc15MTyASW0erHUCR1INeXQH2+aHB0efgyUwePC10kLq9K2iyy/wC64Cq9dHyXOfDUzmZmK9n0mzwke/xWrrwhBxeF+0s+ZGBI9o7BzgPcHEBYUG1cqh/TGF9o78mRdPZmUyKN8shprGuc4+prQST9wK5i5V/XGF9o78mRdE8bfVud+65P5L0Hz8wdA+eadk44FvLC+Pp18SP02V7y2v4lym1hJAAJJ7CupJ7D3rqfltxB8803HlLre1vhyevfH6JJ94DXfxKrdN4CriV0Gz9DE85Q6dNnR7B7hK5rP4SguDhPRm4ODBjkgeFGN5vpu+lI7/EXFepj5DZGNkYba9oc0+xwsfgVqHN7X/mulz0afOPBZ6/0gO8/CMPP3LZdB/suP9jF+W1BzFxtG92r5jWfSOVIG9a9IyU3r5da6q18/h/jQwSMdqeKRscDtaGyEbTYD/BFOPa7HvCrDif68n/ff9cLp7N/q5P2XfyKDk7hDheXUMlmLC9jHOa52597Q1ovsBfmBS23XORuqY8YkY+PIJcxvhxtfv8ASNX6Qqh5kkULPksHIr61j+wl/wArVenG/E40/Cly/D8Qs2hrN1Aue4MbZ8hZs+5BUun/ACec1zA6fNhicR9BsLpa9hduaPuv4rWeMuVOo6czxn7JYbAMsd+jZob2Hq0H19R179l9sPO7WxOJnzMdGDboBAwRlt9Wg1vBrsdxPvXQ+TjRZELo3t3RysLXA+bXtoj7ig5J4e0OTMyYsSJzWvldtBde0U0uJNdezStz4j5KZ2HjS5T8qB7Ym7nNaJA4iwDVir6rzeWcBZreLGe7JpWn+GOVv/wr25ofVGd9i7+YQcsUrH0Tkbn5OPDktysdgmY2RrSJC4NeA5tkCrohV0usOBPqzB/dsf8AKag5il0p+Nn/ADaQtLochrHFt7SWyAWL60ut52ktcB3IcPvBXL3Fv13kfvn+qF1DM+muPqBP3IOaJOTGvMYXHGZTW2ayoieg60L6notLYwkgAEk1QAsknsAPMq0Z/lA6g9jm/M8YbmkXukNbhV1fXuocheHY5syXJkaHDFa3YCOniSFwDveGsdXtcD5IPn0HkTqk7BJM+PGB7NfufLXtY3o33F1+wL08v5O+WBcWoQvPqdA+MfeC7+SsLmfrGrQwRs0zHlfJI5wdIyDxDG1oHYUQHOLgAT6j8NK4F13iuPMiZmY+XJBI4Nk8XFPoB3QPD9oLQ00T5VfvQVZxFwvm4Mvg5UJY49WmwWPHrY4dCPxHnSz8LcGZ+oSGPFisNrfI47YmX23O9Z69ACenZdD80uHo8vTcgOaN8LHTRurqHRguIB/5mhzT7/YvH5ESQHS6jI3iWXxfXuJG0n/09n3INSxvk65JH6TUYmn1NxnvH3l7f5L59Q+T1ntBMOZBIR+q5j4ifcfSF+9blzKwuKHSh+mzfoA0fo4nRsm3frF2/wCkD0qj8PM6vpPNjWdPBj1bCnkH6j3x+C8ezds2yD8ff5BVeraPkYszoMiJ0cjPpNNfAgjoQR2I6FfJS23mNxszU8iOdmOYtkew28Oc70nOskAdBu/ErU0Bepwt/bsT94g/NYvLX26JmNhyYJn3tjlie6hZpj2uNe2gUHYJXM3KbW2Y2rRF7gGS74ST2HiVs/8Ae1g+KuaXnDoAaXDOBoXtEE24+dAFnf3rmVzrJKDrnijQm5mJPiONeKwtDq+i7o5jq9jg0/Bcv6zwbqWLIY58OYEGg5sTnxu9rXtFEf8A7orE4L57GKNsGoxvk2ihOyjIQO3iMJG4/wDMDZ8we532HnDw+4X8+2+x2POD/kQVXyt5b5s2XDkz474oIXNkuRhYZHNNsa1rhZG4Ak1VAjzV6cS60zExJ8p5AETHOHtdVMb7y4tHxWrahzs0KNpLJ5Jj/djx32f4nhrfxVP8wOZmTqZDNvhY7DbYg6yT5Pkd5nvQHQX590GnEk9T381+IiDa+Vf1vhfaO/JkXRPG31bnfu2T+S9c0cCavDi6ji5MxIjjfbyGkkAscy6HU1uvp6ldXF/NXRJMHKiizBI+SGWNjGxS2XSMLB1c0AAF1mz2CDVvk/cQbZsjBcekgEsYv9ZlNeB7S0tP8BVzt06ETHI2DxHMbGXeexrnPDf8TiVyfwtrrsPMgy22fCeC4Du5h9F7fiwuC6Efzj0AM3/PLNXsEEviHp9Gi2r8u9IK35/6/wCJlx4bT6OOwud9pKAfwYGf4yru0H+y4/2MX5bVybr2qvysifJf9KZ731fbcejfcBQ+C6C0LmzoYxYGvzQxzYo2uY6GXc0tYAQaYQeo8igprif68n/ff9cLp7N/q5P2XfyK5T1vWIZdTly2X4bskyi207Z4u669dDsr8zebmg+HJWc0na6gIZrJo0BbO6CpORX1rH9hL/larV53fU832kH5zFTfKfXcbD1GObKk8OMRyMLtrnAEtFWGgmuldlYPNbmHpOVpsmPjZQkkc+IhoikHRsgcSS5oAFBBR0nY+4/yXZOD/VR/ss/yhcbvHQj2FdM4PNvQRFHec0ENbYMM1g0LBpndBTfBEzW6/CT2+dTD4u8Vg/FwV8cxMSSXS82ONpc4wvoDua9Iges0CuX8jPIyX5ETi0+K6SN3Yg+IXsPv7FX9wrzr0zIiaMuUY0wA3hwd4RPm5jxYAPqdRHt7kOeYInPc1jGlznEBrWjc5xPYADqT7l1nwlhyQ4GJDK3a+PHhY9tiw5sbQR09RBWp6hzC4Xwy+eD5tJMb/s0DDI4n1yNAAHrJd96+nS+cmiyQxvmymxSOaC+MxzHY6vSbuDKIBvr5oKT4weBrWST2GWSfcJQSuo52ktcB3II+8Fcl8YahFPn5c8Tt0ck0jmGiLaXGjR6i1c3AvOjAkgZFny+DMxoaXuaTHJQoP3AHa4+YNdeyChHwuYSxwIc30XA9CC3oQfaCCrg+TvmsEmbAT6TmwvA9YaXtd9xe371uedxHwi55mll018h7vMUUjz76aSSqSm4pbi6tLm6dtEYleY27C2N0bu7CzoQ09enSuh6UgvbmRxvPpkUUzMQTMe8scTKWBhq2dmnvTvuWhw/KCyXuaxmlMc5xAa0ZLy4k9AABHZJ9S2rTOb2g5kXh5TmxFwp8M8e6M/x0WOF+uj7AsmFrvB+I7xYJdPY/r6UbWueL71tBI+CDweJeYevDEn8bQXQxujcx0rpi4MDxs3Fobf63sVdcE4XEEf8AvemQTlptpc1rTG/b3a5rjTgD93WqW5cz+buJk4z8LBDniShJM5hY3aCHbWNPpEkgWSB0urvp8XKnmrj4MRw8xrhFuc6OVrd23d1c1zR1IuyCLPU9EHqYnPnLheYdQ02nsNP2PdG8H2xvB6+f0h3Vh8J8aafqsUngtcdm0SxSxCwH3Vjq1wO13YnsvHz+JOEc0h+RNgyOAoOlYGvr1W8B1exSj5g8L4MZbjz47W99mPCXbj/A2ifaSgrTnRwTjYM8M2M0MjyN9xD6LHs23tHk0h46eRBrvQrdbfzJ4/dqk7XNYWQxBwiYSN53EbnurpZ2t6DsB59VqCCNpahaWgnaWoWloJ2lqFpaCdpahaWgnaWoWloJ2lqFpaCdpa9jgrQo83Ox8SR7mNlc4Fza3Co3v6WK/Vr4r6OPeF24GbNjRmR8cfh1I9vU742P6loDe7iPgg1+0tWBxLyvEODgZOIciebLEdxCNrq3wGU7Qxu6gRXW+i0vVtCzMUhuVjSwl30fEjc2670T0PwQfHaWvW0/g7VZ2CSDAyXsPZ7YHbT7iRR+C+CfTpo5hBPG+J+5oc17C14sgXtcgwWlrd+Z/L2LTJYWY8k0rZGPc4va07S1wHdjQKo+fqUdb4Bx8bR8bUX5Enj5BZti2s8Pa8F37Vhgu779K6oNKtLXs4vA+rysEkenZTmkWHDHfRHrFjqPcvJy8SWJ5jljfG9vdj2Frx72kWEELS16HDOHBNlwRZAmMT3U/wAGMvmqifQaASTYHYHpa3TQeXun5mr5GDHJlxwRxeI0yRbMix4IIc2RgIFyOItoNAIK7tLX26/pZxsmeCnlsUssbXObW4Me5oPqsgA9PWvPtBO0tQtLQT3JahaWgnablC0tBO0tQtLQT3JahaWgnaWoWloIWlqFpaCdpahaWgnaWoWloJ2lqFpaCdpahaWgnaWoWloNz5RH+mcL9uT8iVbPzp46z/nOVpe5nzb9Aa8Ib/oRTfT/AG//AKVZaLrEuLkRZMJG+J4e2xYNdwR6iLB9hW88V80sDPjkMmiRDJfHsGQci3M9TgNgJI8rKDeOOuJ8zC0LTXYspjdLHjsc8AF4b823U0nsbaOq+bXJp9Q4VimnuWcvjDXUNxd87OOD+0WGvbarninmNJm4OJguxmMGMGU8SOcXbIvCHQgV06+ayw8zp2aUzSmQNbseHtnEh3gtyPnA9Cqvd07oLM1yLPhZjx5/E8GC8MBbDBiUKb0sneC4Cq7BvQ9F8HPiKMjS5gWue5xb4gbW5v6Jw+FkkDy3Fa7nc48TJEb87QsbInjbTZDMQz19WFh9G+u0kjqV4fHnMubVI8dj8aOHwC42x7iCXNaOgI9EDb0FlBZ/OzjnPwnRY+O5gZkRSiTdEHHuG9Ce3RxVNv4wy5HYfzl/jRYZj8OItY1mxhZ6JoC7awNt1mlueVznxsmGJmo6LDlSRDpIZ9oJIAJ27CW3QJF109gVa4+Y6OVsrAAWPD2gjc0Frg4Cj3Fgd0HQeZxHi6q6KXTuIn4coAAx3hoa5136UbiN7uoHQuFAUPXWPN2PVm5jP9peC54jAjkhZtY9gc7r167gSbB7X7bPp5XNzTMhzJszh7HlmaB6Yn2tNdraYzYvycStX4949yNUnbLLG2NsbS2ONpJABNklx+k4mutDsEH1cpT/AExhftv/ACZFbOiH/wA2Z37oz+WGqK4W4gdhZcOY2MPMTidhcQDbXN7jt0cthHNPJbqztWZAxrntDHw73FjmCNrC3dV36DXXXQgd/MMvM7jnPy8ibDncwxY+TMIwIg13oPkjbbvP0bWkUbqjfqrqrA1vmhgzSsyYdEgiyGzRzOmM24uLHbiCAxv0vM/HupnnTN/tIaj8xhsQeB4fiO7b9+/xKvdfTt26IK8F/cvy1v2k84Z4Pn1YMDvnsj5D1cAwvbt21XptrrRrqT61XwQTtLULS0E7S1C0tBO0tQtLQTtLULS0E7S1C0tBG0tRtLQStLUbS0ErS1G0tBK0tRtLQStLUbS0ErS1G0tBK0tRtLQStLUbS0ErS1G0tBK0tRtLQStLUbS0ErS1G0tBK0tRtLQStLUbS0ErS1G0tBK0tRtLQStLUbS0ErS1G0tBK0tRtLQRREQEREBERAREQEREBERAREQEREBERAREQEREBERAREQEREBERAREQEREBERAREQEREBERAREQEREBERAREQEREBERAREQEREBERAREQEREBERAREQEREBERAREQEREBERAREQEREBERAREQEREBERAREQEREBERAREQEREBERAREQEREBERAREQEREBER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4" descr="data:image/jpeg;base64,/9j/4AAQSkZJRgABAQAAAQABAAD/2wCEAAkGBg0SERMQEA4SFRUUGBUYFhQXDRQVEhgZFxUWFhcXGBYZHCYeGBkjGRUUHy8hIycqLiwuFSAxNTwqQSYrLSkBCQoKBQYFDQUFDSkYEhgpKSkpKSkpKSkpKSkpKSkpKSkpKSkpKSkpKSkpKSkpKSkpKSkpKSkpKSkpKSkpKSkpKf/AABEIAKkBKwMBIgACEQEDEQH/xAAcAAEAAgMBAQEAAAAAAAAAAAAAAgcDBggFBAH/xABIEAABBAECBAIFCAYHBgcAAAABAAIDEQQFEgYHITETQSJRYXGBCBQyNXORobMjQnJ0grElMzRSkrLDFSRVYpTSGCaDosHR8P/EABQBAQAAAAAAAAAAAAAAAAAAAAD/xAAUEQEAAAAAAAAAAAAAAAAAAAAA/9oADAMBAAIRAxEAPwCjkUqSkEUUqSkEUUqSkEUUqSkEUUqSkEUUqSkEUUqSkEUUqSkEUUqSkEUUqSkEUUqSkEUUqSkEUUqSkEUUqSkEUUqSkEUUqSkEUUqSkEUUqSkEUUqSkEqSlkpKQY6SlkpKQY6SlkpKQY6SlkpKQY6SlkpKQY6SlkpKQY6SlkpKQY6SlkpKQY6SlkpKQY6SlkpKQY6SlkpKQY6SlkpKQY6SlkpKQY6SlkpKQY6SlkpKQY6SlkpKQY6SlkpKQY6SlkpKQY6SlkpKQTpKU6XrcNcL5efOMfFj3O7ucekbG/3nu/VH4nsLQeNSUrck+TvnBhIzoC6ujfCkAJ9W6+nvpVOWoMdJS2ThfgDU9Q640FsBoyvdsiB8xuP0j7GgkLd4Pk7Z5Hp52O0+oRyPH3nb/JBUlJStLUPk/aqxpdFPjzV+rufG4+7cC373BV5quj5ONKYcmF8Uje7XNo15EeRHtFhB8FJSnSUghSUvT0DRJcvJhxYi0PldtBcfRHQkk15AAn4Kzf8Aw6Zf/EYf+nf/ANyCn6Slu/HfKzL0yNkz5o5Y3u2bmNc0tdRIDmnyIBo35e69LpBCkpb5wPymzNShdkNmjhjDi1pcxzi8trdQFUBdXfcH1LYz8nTL/wCIw/8ATv8A+5BUFJS9LN0SaLKdhu2mRsvgmneiXb9nQ12tWllfJ3kbE57dRa6RrSQw4hawuAvbv8QkDyvb8EFN0lKYSkEKSlOkpBCkpTpKQQpKU6SkEKSlnggL3NYO7nNaL7W4gD8SrUn+TxmNY5wz4CQCdvgvAJAut19PfSCpKSlMetKQQpKU6SkEKSlOkpBCkpTpKQQpKU6SkEiF0fwHr+g4un4/zeRjPGcxhYSHZL53ENIe0dSbPf6IFVQXOS9ThUf79ifvEH5rEHXS5O4O4c+fZ8OLZDXuJeR3DGgufXqNCh7SF1iVz9yFiadUlJ7tx5SPjLED+BKC9WsxsTH6BkUMDCaApjGMFn4AAqmtY+UJk+IRh4cQjB6OmL3PcPWWsc0N91lb9zhmc3R8rb5+E0+50zAfw6fFcyIOg+XvORmdMMTJhbDM+/Dc15MTyASW0erHUCR1INeXQH2+aHB0efgyUwePC10kLq9K2iyy/wC64Cq9dHyXOfDUzmZmK9n0mzwke/xWrrwhBxeF+0s+ZGBI9o7BzgPcHEBYUG1cqh/TGF9o78mRdPZmUyKN8shprGuc4+prQST9wK5i5V/XGF9o78mRdE8bfVud+65P5L0Hz8wdA+eadk44FvLC+Pp18SP02V7y2v4lym1hJAAJJ7CupJ7D3rqfltxB8803HlLre1vhyevfH6JJ94DXfxKrdN4CriV0Gz9DE85Q6dNnR7B7hK5rP4SguDhPRm4ODBjkgeFGN5vpu+lI7/EXFepj5DZGNkYba9oc0+xwsfgVqHN7X/mulz0afOPBZ6/0gO8/CMPP3LZdB/suP9jF+W1BzFxtG92r5jWfSOVIG9a9IyU3r5da6q18/h/jQwSMdqeKRscDtaGyEbTYD/BFOPa7HvCrDif68n/ff9cLp7N/q5P2XfyKDk7hDheXUMlmLC9jHOa52597Q1ovsBfmBS23XORuqY8YkY+PIJcxvhxtfv8ASNX6Qqh5kkULPksHIr61j+wl/wArVenG/E40/Cly/D8Qs2hrN1Aue4MbZ8hZs+5BUun/ACec1zA6fNhicR9BsLpa9hduaPuv4rWeMuVOo6czxn7JYbAMsd+jZob2Hq0H19R179l9sPO7WxOJnzMdGDboBAwRlt9Wg1vBrsdxPvXQ+TjRZELo3t3RysLXA+bXtoj7ig5J4e0OTMyYsSJzWvldtBde0U0uJNdezStz4j5KZ2HjS5T8qB7Ym7nNaJA4iwDVir6rzeWcBZreLGe7JpWn+GOVv/wr25ofVGd9i7+YQcsUrH0Tkbn5OPDktysdgmY2RrSJC4NeA5tkCrohV0usOBPqzB/dsf8AKag5il0p+Nn/ADaQtLochrHFt7SWyAWL60ut52ktcB3IcPvBXL3Fv13kfvn+qF1DM+muPqBP3IOaJOTGvMYXHGZTW2ayoieg60L6notLYwkgAEk1QAsknsAPMq0Z/lA6g9jm/M8YbmkXukNbhV1fXuocheHY5syXJkaHDFa3YCOniSFwDveGsdXtcD5IPn0HkTqk7BJM+PGB7NfufLXtY3o33F1+wL08v5O+WBcWoQvPqdA+MfeC7+SsLmfrGrQwRs0zHlfJI5wdIyDxDG1oHYUQHOLgAT6j8NK4F13iuPMiZmY+XJBI4Nk8XFPoB3QPD9oLQ00T5VfvQVZxFwvm4Mvg5UJY49WmwWPHrY4dCPxHnSz8LcGZ+oSGPFisNrfI47YmX23O9Z69ACenZdD80uHo8vTcgOaN8LHTRurqHRguIB/5mhzT7/YvH5ESQHS6jI3iWXxfXuJG0n/09n3INSxvk65JH6TUYmn1NxnvH3l7f5L59Q+T1ntBMOZBIR+q5j4ifcfSF+9blzKwuKHSh+mzfoA0fo4nRsm3frF2/wCkD0qj8PM6vpPNjWdPBj1bCnkH6j3x+C8ezds2yD8ff5BVeraPkYszoMiJ0cjPpNNfAgjoQR2I6FfJS23mNxszU8iOdmOYtkew28Oc70nOskAdBu/ErU0Bepwt/bsT94g/NYvLX26JmNhyYJn3tjlie6hZpj2uNe2gUHYJXM3KbW2Y2rRF7gGS74ST2HiVs/8Ae1g+KuaXnDoAaXDOBoXtEE24+dAFnf3rmVzrJKDrnijQm5mJPiONeKwtDq+i7o5jq9jg0/Bcv6zwbqWLIY58OYEGg5sTnxu9rXtFEf8A7orE4L57GKNsGoxvk2ihOyjIQO3iMJG4/wDMDZ8we532HnDw+4X8+2+x2POD/kQVXyt5b5s2XDkz474oIXNkuRhYZHNNsa1rhZG4Ak1VAjzV6cS60zExJ8p5AETHOHtdVMb7y4tHxWrahzs0KNpLJ5Jj/djx32f4nhrfxVP8wOZmTqZDNvhY7DbYg6yT5Pkd5nvQHQX590GnEk9T381+IiDa+Vf1vhfaO/JkXRPG31bnfu2T+S9c0cCavDi6ji5MxIjjfbyGkkAscy6HU1uvp6ldXF/NXRJMHKiizBI+SGWNjGxS2XSMLB1c0AAF1mz2CDVvk/cQbZsjBcekgEsYv9ZlNeB7S0tP8BVzt06ETHI2DxHMbGXeexrnPDf8TiVyfwtrrsPMgy22fCeC4Du5h9F7fiwuC6Efzj0AM3/PLNXsEEviHp9Gi2r8u9IK35/6/wCJlx4bT6OOwud9pKAfwYGf4yru0H+y4/2MX5bVybr2qvysifJf9KZ731fbcejfcBQ+C6C0LmzoYxYGvzQxzYo2uY6GXc0tYAQaYQeo8igprif68n/ff9cLp7N/q5P2XfyK5T1vWIZdTly2X4bskyi207Z4u669dDsr8zebmg+HJWc0na6gIZrJo0BbO6CpORX1rH9hL/larV53fU832kH5zFTfKfXcbD1GObKk8OMRyMLtrnAEtFWGgmuldlYPNbmHpOVpsmPjZQkkc+IhoikHRsgcSS5oAFBBR0nY+4/yXZOD/VR/ss/yhcbvHQj2FdM4PNvQRFHec0ENbYMM1g0LBpndBTfBEzW6/CT2+dTD4u8Vg/FwV8cxMSSXS82ONpc4wvoDua9Iges0CuX8jPIyX5ETi0+K6SN3Yg+IXsPv7FX9wrzr0zIiaMuUY0wA3hwd4RPm5jxYAPqdRHt7kOeYInPc1jGlznEBrWjc5xPYADqT7l1nwlhyQ4GJDK3a+PHhY9tiw5sbQR09RBWp6hzC4Xwy+eD5tJMb/s0DDI4n1yNAAHrJd96+nS+cmiyQxvmymxSOaC+MxzHY6vSbuDKIBvr5oKT4weBrWST2GWSfcJQSuo52ktcB3II+8Fcl8YahFPn5c8Tt0ck0jmGiLaXGjR6i1c3AvOjAkgZFny+DMxoaXuaTHJQoP3AHa4+YNdeyChHwuYSxwIc30XA9CC3oQfaCCrg+TvmsEmbAT6TmwvA9YaXtd9xe371uedxHwi55mll018h7vMUUjz76aSSqSm4pbi6tLm6dtEYleY27C2N0bu7CzoQ09enSuh6UgvbmRxvPpkUUzMQTMe8scTKWBhq2dmnvTvuWhw/KCyXuaxmlMc5xAa0ZLy4k9AABHZJ9S2rTOb2g5kXh5TmxFwp8M8e6M/x0WOF+uj7AsmFrvB+I7xYJdPY/r6UbWueL71tBI+CDweJeYevDEn8bQXQxujcx0rpi4MDxs3Fobf63sVdcE4XEEf8AvemQTlptpc1rTG/b3a5rjTgD93WqW5cz+buJk4z8LBDniShJM5hY3aCHbWNPpEkgWSB0urvp8XKnmrj4MRw8xrhFuc6OVrd23d1c1zR1IuyCLPU9EHqYnPnLheYdQ02nsNP2PdG8H2xvB6+f0h3Vh8J8aafqsUngtcdm0SxSxCwH3Vjq1wO13YnsvHz+JOEc0h+RNgyOAoOlYGvr1W8B1exSj5g8L4MZbjz47W99mPCXbj/A2ifaSgrTnRwTjYM8M2M0MjyN9xD6LHs23tHk0h46eRBrvQrdbfzJ4/dqk7XNYWQxBwiYSN53EbnurpZ2t6DsB59VqCCNpahaWgnaWoWloJ2lqFpaCdpahaWgnaWoWloJ2lqFpaCdpa9jgrQo83Ox8SR7mNlc4Fza3Co3v6WK/Vr4r6OPeF24GbNjRmR8cfh1I9vU742P6loDe7iPgg1+0tWBxLyvEODgZOIciebLEdxCNrq3wGU7Qxu6gRXW+i0vVtCzMUhuVjSwl30fEjc2670T0PwQfHaWvW0/g7VZ2CSDAyXsPZ7YHbT7iRR+C+CfTpo5hBPG+J+5oc17C14sgXtcgwWlrd+Z/L2LTJYWY8k0rZGPc4va07S1wHdjQKo+fqUdb4Bx8bR8bUX5Enj5BZti2s8Pa8F37Vhgu779K6oNKtLXs4vA+rysEkenZTmkWHDHfRHrFjqPcvJy8SWJ5jljfG9vdj2Frx72kWEELS16HDOHBNlwRZAmMT3U/wAGMvmqifQaASTYHYHpa3TQeXun5mr5GDHJlxwRxeI0yRbMix4IIc2RgIFyOItoNAIK7tLX26/pZxsmeCnlsUssbXObW4Me5oPqsgA9PWvPtBO0tQtLQT3JahaWgnablC0tBO0tQtLQT3JahaWgnaWoWloIWlqFpaCdpahaWgnaWoWloJ2lqFpaCdpahaWgnaWoWloNz5RH+mcL9uT8iVbPzp46z/nOVpe5nzb9Aa8Ib/oRTfT/AG//AKVZaLrEuLkRZMJG+J4e2xYNdwR6iLB9hW88V80sDPjkMmiRDJfHsGQci3M9TgNgJI8rKDeOOuJ8zC0LTXYspjdLHjsc8AF4b823U0nsbaOq+bXJp9Q4VimnuWcvjDXUNxd87OOD+0WGvbarninmNJm4OJguxmMGMGU8SOcXbIvCHQgV06+ayw8zp2aUzSmQNbseHtnEh3gtyPnA9Cqvd07oLM1yLPhZjx5/E8GC8MBbDBiUKb0sneC4Cq7BvQ9F8HPiKMjS5gWue5xb4gbW5v6Jw+FkkDy3Fa7nc48TJEb87QsbInjbTZDMQz19WFh9G+u0kjqV4fHnMubVI8dj8aOHwC42x7iCXNaOgI9EDb0FlBZ/OzjnPwnRY+O5gZkRSiTdEHHuG9Ce3RxVNv4wy5HYfzl/jRYZj8OItY1mxhZ6JoC7awNt1mlueVznxsmGJmo6LDlSRDpIZ9oJIAJ27CW3QJF109gVa4+Y6OVsrAAWPD2gjc0Frg4Cj3Fgd0HQeZxHi6q6KXTuIn4coAAx3hoa5136UbiN7uoHQuFAUPXWPN2PVm5jP9peC54jAjkhZtY9gc7r167gSbB7X7bPp5XNzTMhzJszh7HlmaB6Yn2tNdraYzYvycStX4949yNUnbLLG2NsbS2ONpJABNklx+k4mutDsEH1cpT/AExhftv/ACZFbOiH/wA2Z37oz+WGqK4W4gdhZcOY2MPMTidhcQDbXN7jt0cthHNPJbqztWZAxrntDHw73FjmCNrC3dV36DXXXQgd/MMvM7jnPy8ibDncwxY+TMIwIg13oPkjbbvP0bWkUbqjfqrqrA1vmhgzSsyYdEgiyGzRzOmM24uLHbiCAxv0vM/HupnnTN/tIaj8xhsQeB4fiO7b9+/xKvdfTt26IK8F/cvy1v2k84Z4Pn1YMDvnsj5D1cAwvbt21XptrrRrqT61XwQTtLULS0E7S1C0tBO0tQtLQTtLULS0E7S1C0tBG0tRtLQStLUbS0ErS1G0tBK0tRtLQStLUbS0ErS1G0tBK0tRtLQStLUbS0ErS1G0tBK0tRtLQStLUbS0ErS1G0tBK0tRtLQStLUbS0ErS1G0tBK0tRtLQStLUbS0ErS1G0tBK0tRtLQRREQEREBERAREQEREBERAREQEREBERAREQEREBERAREQEREBERAREQEREBERAREQEREBERAREQEREBERAREQEREBERAREQEREBERAREQEREBERAREQEREBERAREQEREBERAREQEREBERAREQEREBERAREQEREBERAREQEREBERAREQEREBERAREQEREBERB/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6" descr="data:image/jpeg;base64,/9j/4AAQSkZJRgABAQAAAQABAAD/2wCEAAkGBg0SERMQEA4SFRUUGBUYFhQXDRQVEhgZFxUWFhcXGBYZHCYeGBkjGRUUHy8hIycqLiwuFSAxNTwqQSYrLSkBCQoKBQYFDQUFDSkYEhgpKSkpKSkpKSkpKSkpKSkpKSkpKSkpKSkpKSkpKSkpKSkpKSkpKSkpKSkpKSkpKSkpKf/AABEIAKkBKwMBIgACEQEDEQH/xAAcAAEAAgMBAQEAAAAAAAAAAAAAAgcDBggFBAH/xABIEAABBAECBAIFCAYHBgcAAAABAAIDEQQFEgYHITETQSJRYXGBCBQyNXORobMjQnJ0grElMzRSkrLDFSRVYpTSGCaDosHR8P/EABQBAQAAAAAAAAAAAAAAAAAAAAD/xAAUEQEAAAAAAAAAAAAAAAAAAAAA/9oADAMBAAIRAxEAPwCjkUqSkEUUqSkEUUqSkEUUqSkEUUqSkEUUqSkEUUqSkEUUqSkEUUqSkEUUqSkEUUqSkEUUqSkEUUqSkEUUqSkEUUqSkEUUqSkEUUqSkEUUqSkEUUqSkEqSlkpKQY6SlkpKQY6SlkpKQY6SlkpKQY6SlkpKQY6SlkpKQY6SlkpKQY6SlkpKQY6SlkpKQY6SlkpKQY6SlkpKQY6SlkpKQY6SlkpKQY6SlkpKQY6SlkpKQY6SlkpKQY6SlkpKQY6SlkpKQY6SlkpKQTpKU6XrcNcL5efOMfFj3O7ucekbG/3nu/VH4nsLQeNSUrck+TvnBhIzoC6ujfCkAJ9W6+nvpVOWoMdJS2ThfgDU9Q640FsBoyvdsiB8xuP0j7GgkLd4Pk7Z5Hp52O0+oRyPH3nb/JBUlJStLUPk/aqxpdFPjzV+rufG4+7cC373BV5quj5ONKYcmF8Uje7XNo15EeRHtFhB8FJSnSUghSUvT0DRJcvJhxYi0PldtBcfRHQkk15AAn4Kzf8Aw6Zf/EYf+nf/ANyCn6Slu/HfKzL0yNkz5o5Y3u2bmNc0tdRIDmnyIBo35e69LpBCkpb5wPymzNShdkNmjhjDi1pcxzi8trdQFUBdXfcH1LYz8nTL/wCIw/8ATv8A+5BUFJS9LN0SaLKdhu2mRsvgmneiXb9nQ12tWllfJ3kbE57dRa6RrSQw4hawuAvbv8QkDyvb8EFN0lKYSkEKSlOkpBCkpTpKQQpKU6SkEKSlnggL3NYO7nNaL7W4gD8SrUn+TxmNY5wz4CQCdvgvAJAut19PfSCpKSlMetKQQpKU6SkEKSlOkpBCkpTpKQQpKU6SkEiF0fwHr+g4un4/zeRjPGcxhYSHZL53ENIe0dSbPf6IFVQXOS9ThUf79ifvEH5rEHXS5O4O4c+fZ8OLZDXuJeR3DGgufXqNCh7SF1iVz9yFiadUlJ7tx5SPjLED+BKC9WsxsTH6BkUMDCaApjGMFn4AAqmtY+UJk+IRh4cQjB6OmL3PcPWWsc0N91lb9zhmc3R8rb5+E0+50zAfw6fFcyIOg+XvORmdMMTJhbDM+/Dc15MTyASW0erHUCR1INeXQH2+aHB0efgyUwePC10kLq9K2iyy/wC64Cq9dHyXOfDUzmZmK9n0mzwke/xWrrwhBxeF+0s+ZGBI9o7BzgPcHEBYUG1cqh/TGF9o78mRdPZmUyKN8shprGuc4+prQST9wK5i5V/XGF9o78mRdE8bfVud+65P5L0Hz8wdA+eadk44FvLC+Pp18SP02V7y2v4lym1hJAAJJ7CupJ7D3rqfltxB8803HlLre1vhyevfH6JJ94DXfxKrdN4CriV0Gz9DE85Q6dNnR7B7hK5rP4SguDhPRm4ODBjkgeFGN5vpu+lI7/EXFepj5DZGNkYba9oc0+xwsfgVqHN7X/mulz0afOPBZ6/0gO8/CMPP3LZdB/suP9jF+W1BzFxtG92r5jWfSOVIG9a9IyU3r5da6q18/h/jQwSMdqeKRscDtaGyEbTYD/BFOPa7HvCrDif68n/ff9cLp7N/q5P2XfyKDk7hDheXUMlmLC9jHOa52597Q1ovsBfmBS23XORuqY8YkY+PIJcxvhxtfv8ASNX6Qqh5kkULPksHIr61j+wl/wArVenG/E40/Cly/D8Qs2hrN1Aue4MbZ8hZs+5BUun/ACec1zA6fNhicR9BsLpa9hduaPuv4rWeMuVOo6czxn7JYbAMsd+jZob2Hq0H19R179l9sPO7WxOJnzMdGDboBAwRlt9Wg1vBrsdxPvXQ+TjRZELo3t3RysLXA+bXtoj7ig5J4e0OTMyYsSJzWvldtBde0U0uJNdezStz4j5KZ2HjS5T8qB7Ym7nNaJA4iwDVir6rzeWcBZreLGe7JpWn+GOVv/wr25ofVGd9i7+YQcsUrH0Tkbn5OPDktysdgmY2RrSJC4NeA5tkCrohV0usOBPqzB/dsf8AKag5il0p+Nn/ADaQtLochrHFt7SWyAWL60ut52ktcB3IcPvBXL3Fv13kfvn+qF1DM+muPqBP3IOaJOTGvMYXHGZTW2ayoieg60L6notLYwkgAEk1QAsknsAPMq0Z/lA6g9jm/M8YbmkXukNbhV1fXuocheHY5syXJkaHDFa3YCOniSFwDveGsdXtcD5IPn0HkTqk7BJM+PGB7NfufLXtY3o33F1+wL08v5O+WBcWoQvPqdA+MfeC7+SsLmfrGrQwRs0zHlfJI5wdIyDxDG1oHYUQHOLgAT6j8NK4F13iuPMiZmY+XJBI4Nk8XFPoB3QPD9oLQ00T5VfvQVZxFwvm4Mvg5UJY49WmwWPHrY4dCPxHnSz8LcGZ+oSGPFisNrfI47YmX23O9Z69ACenZdD80uHo8vTcgOaN8LHTRurqHRguIB/5mhzT7/YvH5ESQHS6jI3iWXxfXuJG0n/09n3INSxvk65JH6TUYmn1NxnvH3l7f5L59Q+T1ntBMOZBIR+q5j4ifcfSF+9blzKwuKHSh+mzfoA0fo4nRsm3frF2/wCkD0qj8PM6vpPNjWdPBj1bCnkH6j3x+C8ezds2yD8ff5BVeraPkYszoMiJ0cjPpNNfAgjoQR2I6FfJS23mNxszU8iOdmOYtkew28Oc70nOskAdBu/ErU0Bepwt/bsT94g/NYvLX26JmNhyYJn3tjlie6hZpj2uNe2gUHYJXM3KbW2Y2rRF7gGS74ST2HiVs/8Ae1g+KuaXnDoAaXDOBoXtEE24+dAFnf3rmVzrJKDrnijQm5mJPiONeKwtDq+i7o5jq9jg0/Bcv6zwbqWLIY58OYEGg5sTnxu9rXtFEf8A7orE4L57GKNsGoxvk2ihOyjIQO3iMJG4/wDMDZ8we532HnDw+4X8+2+x2POD/kQVXyt5b5s2XDkz474oIXNkuRhYZHNNsa1rhZG4Ak1VAjzV6cS60zExJ8p5AETHOHtdVMb7y4tHxWrahzs0KNpLJ5Jj/djx32f4nhrfxVP8wOZmTqZDNvhY7DbYg6yT5Pkd5nvQHQX590GnEk9T381+IiDa+Vf1vhfaO/JkXRPG31bnfu2T+S9c0cCavDi6ji5MxIjjfbyGkkAscy6HU1uvp6ldXF/NXRJMHKiizBI+SGWNjGxS2XSMLB1c0AAF1mz2CDVvk/cQbZsjBcekgEsYv9ZlNeB7S0tP8BVzt06ETHI2DxHMbGXeexrnPDf8TiVyfwtrrsPMgy22fCeC4Du5h9F7fiwuC6Efzj0AM3/PLNXsEEviHp9Gi2r8u9IK35/6/wCJlx4bT6OOwud9pKAfwYGf4yru0H+y4/2MX5bVybr2qvysifJf9KZ731fbcejfcBQ+C6C0LmzoYxYGvzQxzYo2uY6GXc0tYAQaYQeo8igprif68n/ff9cLp7N/q5P2XfyK5T1vWIZdTly2X4bskyi207Z4u669dDsr8zebmg+HJWc0na6gIZrJo0BbO6CpORX1rH9hL/larV53fU832kH5zFTfKfXcbD1GObKk8OMRyMLtrnAEtFWGgmuldlYPNbmHpOVpsmPjZQkkc+IhoikHRsgcSS5oAFBBR0nY+4/yXZOD/VR/ss/yhcbvHQj2FdM4PNvQRFHec0ENbYMM1g0LBpndBTfBEzW6/CT2+dTD4u8Vg/FwV8cxMSSXS82ONpc4wvoDua9Iges0CuX8jPIyX5ETi0+K6SN3Yg+IXsPv7FX9wrzr0zIiaMuUY0wA3hwd4RPm5jxYAPqdRHt7kOeYInPc1jGlznEBrWjc5xPYADqT7l1nwlhyQ4GJDK3a+PHhY9tiw5sbQR09RBWp6hzC4Xwy+eD5tJMb/s0DDI4n1yNAAHrJd96+nS+cmiyQxvmymxSOaC+MxzHY6vSbuDKIBvr5oKT4weBrWST2GWSfcJQSuo52ktcB3II+8Fcl8YahFPn5c8Tt0ck0jmGiLaXGjR6i1c3AvOjAkgZFny+DMxoaXuaTHJQoP3AHa4+YNdeyChHwuYSxwIc30XA9CC3oQfaCCrg+TvmsEmbAT6TmwvA9YaXtd9xe371uedxHwi55mll018h7vMUUjz76aSSqSm4pbi6tLm6dtEYleY27C2N0bu7CzoQ09enSuh6UgvbmRxvPpkUUzMQTMe8scTKWBhq2dmnvTvuWhw/KCyXuaxmlMc5xAa0ZLy4k9AABHZJ9S2rTOb2g5kXh5TmxFwp8M8e6M/x0WOF+uj7AsmFrvB+I7xYJdPY/r6UbWueL71tBI+CDweJeYevDEn8bQXQxujcx0rpi4MDxs3Fobf63sVdcE4XEEf8AvemQTlptpc1rTG/b3a5rjTgD93WqW5cz+buJk4z8LBDniShJM5hY3aCHbWNPpEkgWSB0urvp8XKnmrj4MRw8xrhFuc6OVrd23d1c1zR1IuyCLPU9EHqYnPnLheYdQ02nsNP2PdG8H2xvB6+f0h3Vh8J8aafqsUngtcdm0SxSxCwH3Vjq1wO13YnsvHz+JOEc0h+RNgyOAoOlYGvr1W8B1exSj5g8L4MZbjz47W99mPCXbj/A2ifaSgrTnRwTjYM8M2M0MjyN9xD6LHs23tHk0h46eRBrvQrdbfzJ4/dqk7XNYWQxBwiYSN53EbnurpZ2t6DsB59VqCCNpahaWgnaWoWloJ2lqFpaCdpahaWgnaWoWloJ2lqFpaCdpa9jgrQo83Ox8SR7mNlc4Fza3Co3v6WK/Vr4r6OPeF24GbNjRmR8cfh1I9vU742P6loDe7iPgg1+0tWBxLyvEODgZOIciebLEdxCNrq3wGU7Qxu6gRXW+i0vVtCzMUhuVjSwl30fEjc2670T0PwQfHaWvW0/g7VZ2CSDAyXsPZ7YHbT7iRR+C+CfTpo5hBPG+J+5oc17C14sgXtcgwWlrd+Z/L2LTJYWY8k0rZGPc4va07S1wHdjQKo+fqUdb4Bx8bR8bUX5Enj5BZti2s8Pa8F37Vhgu779K6oNKtLXs4vA+rysEkenZTmkWHDHfRHrFjqPcvJy8SWJ5jljfG9vdj2Frx72kWEELS16HDOHBNlwRZAmMT3U/wAGMvmqifQaASTYHYHpa3TQeXun5mr5GDHJlxwRxeI0yRbMix4IIc2RgIFyOItoNAIK7tLX26/pZxsmeCnlsUssbXObW4Me5oPqsgA9PWvPtBO0tQtLQT3JahaWgnablC0tBO0tQtLQT3JahaWgnaWoWloIWlqFpaCdpahaWgnaWoWloJ2lqFpaCdpahaWgnaWoWloNz5RH+mcL9uT8iVbPzp46z/nOVpe5nzb9Aa8Ib/oRTfT/AG//AKVZaLrEuLkRZMJG+J4e2xYNdwR6iLB9hW88V80sDPjkMmiRDJfHsGQci3M9TgNgJI8rKDeOOuJ8zC0LTXYspjdLHjsc8AF4b823U0nsbaOq+bXJp9Q4VimnuWcvjDXUNxd87OOD+0WGvbarninmNJm4OJguxmMGMGU8SOcXbIvCHQgV06+ayw8zp2aUzSmQNbseHtnEh3gtyPnA9Cqvd07oLM1yLPhZjx5/E8GC8MBbDBiUKb0sneC4Cq7BvQ9F8HPiKMjS5gWue5xb4gbW5v6Jw+FkkDy3Fa7nc48TJEb87QsbInjbTZDMQz19WFh9G+u0kjqV4fHnMubVI8dj8aOHwC42x7iCXNaOgI9EDb0FlBZ/OzjnPwnRY+O5gZkRSiTdEHHuG9Ce3RxVNv4wy5HYfzl/jRYZj8OItY1mxhZ6JoC7awNt1mlueVznxsmGJmo6LDlSRDpIZ9oJIAJ27CW3QJF109gVa4+Y6OVsrAAWPD2gjc0Frg4Cj3Fgd0HQeZxHi6q6KXTuIn4coAAx3hoa5136UbiN7uoHQuFAUPXWPN2PVm5jP9peC54jAjkhZtY9gc7r167gSbB7X7bPp5XNzTMhzJszh7HlmaB6Yn2tNdraYzYvycStX4949yNUnbLLG2NsbS2ONpJABNklx+k4mutDsEH1cpT/AExhftv/ACZFbOiH/wA2Z37oz+WGqK4W4gdhZcOY2MPMTidhcQDbXN7jt0cthHNPJbqztWZAxrntDHw73FjmCNrC3dV36DXXXQgd/MMvM7jnPy8ibDncwxY+TMIwIg13oPkjbbvP0bWkUbqjfqrqrA1vmhgzSsyYdEgiyGzRzOmM24uLHbiCAxv0vM/HupnnTN/tIaj8xhsQeB4fiO7b9+/xKvdfTt26IK8F/cvy1v2k84Z4Pn1YMDvnsj5D1cAwvbt21XptrrRrqT61XwQTtLULS0E7S1C0tBO0tQtLQTtLULS0E7S1C0tBG0tRtLQStLUbS0ErS1G0tBK0tRtLQStLUbS0ErS1G0tBK0tRtLQStLUbS0ErS1G0tBK0tRtLQStLUbS0ErS1G0tBK0tRtLQStLUbS0ErS1G0tBK0tRtLQStLUbS0ErS1G0tBK0tRtLQRREQEREBERAREQEREBERAREQEREBERAREQEREBERAREQEREBERAREQEREBERAREQEREBERAREQEREBERAREQEREBERAREQEREBERAREQEREBERAREQEREBERAREQEREBERAREQEREBERAREQEREBERAREQEREBERAREQEREBERAREQEREBERAREQEREBERB/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http://www.riversideonline.com/employees/myhealthylifestyle/newsletter/images/10-minute-social-media-pl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886200"/>
            <a:ext cx="5021364" cy="2834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411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Jumpstart Storytelling </a:t>
            </a:r>
            <a:br>
              <a:rPr lang="en-US" dirty="0" smtClean="0">
                <a:solidFill>
                  <a:srgbClr val="00B050"/>
                </a:solidFill>
              </a:rPr>
            </a:br>
            <a:r>
              <a:rPr lang="en-US" dirty="0" smtClean="0">
                <a:solidFill>
                  <a:srgbClr val="00B050"/>
                </a:solidFill>
              </a:rPr>
              <a:t>with Thanks to Seth </a:t>
            </a:r>
            <a:r>
              <a:rPr lang="en-US" dirty="0" err="1" smtClean="0">
                <a:solidFill>
                  <a:srgbClr val="00B050"/>
                </a:solidFill>
              </a:rPr>
              <a:t>Kahan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229600" cy="51816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5600" b="1" dirty="0" smtClean="0"/>
              <a:t>Introduction </a:t>
            </a:r>
            <a:r>
              <a:rPr lang="en-US" sz="5600" b="1" dirty="0"/>
              <a:t>5 minutes</a:t>
            </a:r>
          </a:p>
          <a:p>
            <a:pPr marL="0" indent="0">
              <a:buNone/>
            </a:pPr>
            <a:endParaRPr lang="en-US" sz="5600" b="1" dirty="0" smtClean="0"/>
          </a:p>
          <a:p>
            <a:pPr marL="0" indent="0">
              <a:buNone/>
            </a:pPr>
            <a:r>
              <a:rPr lang="en-US" sz="5600" b="1" dirty="0" smtClean="0"/>
              <a:t>Go to your group number – huddle up – knee-to-knee – with your group</a:t>
            </a:r>
          </a:p>
          <a:p>
            <a:pPr marL="0" indent="0">
              <a:buNone/>
            </a:pPr>
            <a:endParaRPr lang="en-US" sz="5600" b="1" dirty="0" smtClean="0"/>
          </a:p>
          <a:p>
            <a:pPr marL="0" indent="0">
              <a:buNone/>
            </a:pPr>
            <a:r>
              <a:rPr lang="en-US" sz="5600" b="1" dirty="0" smtClean="0"/>
              <a:t>1st </a:t>
            </a:r>
            <a:r>
              <a:rPr lang="en-US" sz="5600" b="1" dirty="0"/>
              <a:t>Story </a:t>
            </a:r>
            <a:r>
              <a:rPr lang="en-US" sz="5600" b="1" dirty="0" smtClean="0"/>
              <a:t>Table:  20 </a:t>
            </a:r>
            <a:r>
              <a:rPr lang="en-US" sz="5600" b="1" dirty="0"/>
              <a:t>minutes </a:t>
            </a:r>
          </a:p>
          <a:p>
            <a:pPr marL="0" indent="0">
              <a:buNone/>
            </a:pPr>
            <a:r>
              <a:rPr lang="en-US" sz="5600" dirty="0" smtClean="0"/>
              <a:t>Each </a:t>
            </a:r>
            <a:r>
              <a:rPr lang="en-US" sz="5600" dirty="0"/>
              <a:t>person </a:t>
            </a:r>
            <a:r>
              <a:rPr lang="en-US" sz="5600" dirty="0" smtClean="0"/>
              <a:t> shares their story </a:t>
            </a:r>
            <a:r>
              <a:rPr lang="en-US" sz="5600" dirty="0"/>
              <a:t>in </a:t>
            </a:r>
            <a:r>
              <a:rPr lang="en-US" sz="5600" dirty="0" smtClean="0"/>
              <a:t>120 seconds (2 minutes).  Introduce yourself, set up the stakes, what, why and how did things happen, what’s the resolution and your story title.</a:t>
            </a:r>
            <a:endParaRPr lang="en-US" sz="5600" dirty="0"/>
          </a:p>
          <a:p>
            <a:pPr marL="0" indent="0">
              <a:buNone/>
            </a:pPr>
            <a:endParaRPr lang="en-US" sz="5600" b="1" dirty="0" smtClean="0"/>
          </a:p>
          <a:p>
            <a:pPr marL="0" indent="0">
              <a:buNone/>
            </a:pPr>
            <a:r>
              <a:rPr lang="en-US" sz="5600" b="1" dirty="0" smtClean="0"/>
              <a:t>Leave chairs and ONE person in each group.  Everyone else go find a new group.  3 minutes</a:t>
            </a:r>
          </a:p>
          <a:p>
            <a:pPr marL="0" indent="0">
              <a:buNone/>
            </a:pPr>
            <a:endParaRPr lang="en-US" sz="5600" b="1" dirty="0"/>
          </a:p>
          <a:p>
            <a:pPr marL="0" indent="0">
              <a:buNone/>
            </a:pPr>
            <a:r>
              <a:rPr lang="en-US" sz="5600" b="1" dirty="0" smtClean="0"/>
              <a:t>2</a:t>
            </a:r>
            <a:r>
              <a:rPr lang="en-US" sz="5600" b="1" baseline="30000" dirty="0" smtClean="0"/>
              <a:t>nd</a:t>
            </a:r>
            <a:r>
              <a:rPr lang="en-US" sz="5600" b="1" dirty="0" smtClean="0"/>
              <a:t> Story Group:  12 </a:t>
            </a:r>
            <a:r>
              <a:rPr lang="en-US" sz="5600" b="1" dirty="0"/>
              <a:t>minutes </a:t>
            </a:r>
          </a:p>
          <a:p>
            <a:pPr marL="0" indent="0">
              <a:buNone/>
            </a:pPr>
            <a:r>
              <a:rPr lang="en-US" sz="5600" dirty="0"/>
              <a:t>New small groups are formed - all new faces</a:t>
            </a:r>
            <a:r>
              <a:rPr lang="en-US" sz="5600" dirty="0" smtClean="0"/>
              <a:t>.  Storytelling </a:t>
            </a:r>
            <a:r>
              <a:rPr lang="en-US" sz="5600" dirty="0"/>
              <a:t>repeated. Same story, different </a:t>
            </a:r>
            <a:r>
              <a:rPr lang="en-US" sz="5600" dirty="0" smtClean="0"/>
              <a:t>listeners, tell your story in 2 minutes or less.</a:t>
            </a:r>
            <a:endParaRPr lang="en-US" sz="5600" dirty="0"/>
          </a:p>
          <a:p>
            <a:pPr marL="0" indent="0">
              <a:buNone/>
            </a:pPr>
            <a:endParaRPr lang="en-US" sz="5600" b="1" dirty="0" smtClean="0"/>
          </a:p>
          <a:p>
            <a:pPr marL="0" indent="0">
              <a:buNone/>
            </a:pPr>
            <a:r>
              <a:rPr lang="en-US" sz="5600" b="1" dirty="0" smtClean="0"/>
              <a:t>Clusters </a:t>
            </a:r>
            <a:r>
              <a:rPr lang="en-US" sz="5600" b="1" dirty="0"/>
              <a:t>&amp; Chains: 5 minutes</a:t>
            </a:r>
          </a:p>
          <a:p>
            <a:pPr marL="0" indent="0">
              <a:buNone/>
            </a:pPr>
            <a:r>
              <a:rPr lang="en-US" sz="5600" dirty="0" smtClean="0"/>
              <a:t>Recall </a:t>
            </a:r>
            <a:r>
              <a:rPr lang="en-US" sz="5600" dirty="0"/>
              <a:t>the story that most captured </a:t>
            </a:r>
            <a:r>
              <a:rPr lang="en-US" sz="5600" dirty="0" smtClean="0"/>
              <a:t>your </a:t>
            </a:r>
            <a:r>
              <a:rPr lang="en-US" sz="5600" dirty="0"/>
              <a:t>attention</a:t>
            </a:r>
            <a:r>
              <a:rPr lang="en-US" sz="5600" dirty="0" smtClean="0"/>
              <a:t>.  Stand up and find that storyteller and put your hand on that person’s shoulder.  </a:t>
            </a:r>
          </a:p>
          <a:p>
            <a:pPr marL="0" indent="0">
              <a:buNone/>
            </a:pPr>
            <a:endParaRPr lang="en-US" sz="5600" dirty="0"/>
          </a:p>
          <a:p>
            <a:pPr marL="0" indent="0">
              <a:buNone/>
            </a:pPr>
            <a:r>
              <a:rPr lang="en-US" sz="5600" dirty="0" smtClean="0"/>
              <a:t>Those </a:t>
            </a:r>
            <a:r>
              <a:rPr lang="en-US" sz="5600" dirty="0"/>
              <a:t>with most hands on their shoulders (i.e., the most people have selected them) </a:t>
            </a:r>
            <a:r>
              <a:rPr lang="en-US" sz="5600" dirty="0" smtClean="0"/>
              <a:t>will be asked </a:t>
            </a:r>
            <a:r>
              <a:rPr lang="en-US" sz="5600" dirty="0"/>
              <a:t>to share their stories with </a:t>
            </a:r>
            <a:r>
              <a:rPr lang="en-US" sz="5600" dirty="0" smtClean="0"/>
              <a:t>the whole </a:t>
            </a:r>
            <a:r>
              <a:rPr lang="en-US" sz="5600" dirty="0"/>
              <a:t>- they are the group storytellers.</a:t>
            </a:r>
          </a:p>
          <a:p>
            <a:pPr marL="0" indent="0">
              <a:buNone/>
            </a:pPr>
            <a:endParaRPr lang="en-US" sz="5600" b="1" dirty="0" smtClean="0"/>
          </a:p>
          <a:p>
            <a:pPr marL="0" indent="0">
              <a:buNone/>
            </a:pPr>
            <a:r>
              <a:rPr lang="en-US" sz="5600" b="1" dirty="0" smtClean="0"/>
              <a:t>Plenary </a:t>
            </a:r>
            <a:r>
              <a:rPr lang="en-US" sz="5600" b="1" dirty="0"/>
              <a:t>Storytelling: 10 minutes</a:t>
            </a:r>
          </a:p>
          <a:p>
            <a:pPr marL="0" indent="0">
              <a:buNone/>
            </a:pPr>
            <a:r>
              <a:rPr lang="en-US" sz="5600" dirty="0"/>
              <a:t>The group storytellers tell their stories. Each story is followed by 20 seconds of silence, rather than applause. Audience encouraged to quietly notice how the story engages them. </a:t>
            </a:r>
          </a:p>
          <a:p>
            <a:pPr marL="0" indent="0">
              <a:buNone/>
            </a:pPr>
            <a:endParaRPr lang="en-US" sz="5600" b="1" dirty="0" smtClean="0"/>
          </a:p>
          <a:p>
            <a:pPr marL="0" indent="0">
              <a:buNone/>
            </a:pPr>
            <a:endParaRPr lang="en-US" sz="4400" b="1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sharon@sharonbenjamin.com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010E-D052-478C-A3E9-D11F8CD2684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81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For More Information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http://storytellinginorganizations.com/articles</a:t>
            </a:r>
            <a:r>
              <a:rPr lang="en-US" dirty="0" smtClean="0">
                <a:hlinkClick r:id="rId2"/>
              </a:rPr>
              <a:t>/</a:t>
            </a:r>
          </a:p>
          <a:p>
            <a:pPr marL="0" indent="0">
              <a:buNone/>
            </a:pPr>
            <a:endParaRPr lang="en-US" sz="2000" u="sng" dirty="0" smtClean="0">
              <a:latin typeface="+mj-lt"/>
              <a:hlinkClick r:id="rId2"/>
            </a:endParaRP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www.stevedenning.com</a:t>
            </a:r>
            <a:endParaRPr lang="en-US" dirty="0" smtClean="0"/>
          </a:p>
          <a:p>
            <a:pPr marL="0" indent="0">
              <a:buNone/>
            </a:pPr>
            <a:r>
              <a:rPr lang="en-US" sz="2000" dirty="0" smtClean="0"/>
              <a:t>Steve Denning is a well-known organizational storytelling expert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://www.visionaryleadership.com/site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pPr marL="0" indent="0">
              <a:buNone/>
            </a:pPr>
            <a:r>
              <a:rPr lang="en-US" sz="2000" dirty="0" smtClean="0"/>
              <a:t>Seth </a:t>
            </a:r>
            <a:r>
              <a:rPr lang="en-US" sz="2000" dirty="0" err="1" smtClean="0"/>
              <a:t>Kahan</a:t>
            </a:r>
            <a:r>
              <a:rPr lang="en-US" sz="2000" dirty="0"/>
              <a:t> </a:t>
            </a:r>
            <a:r>
              <a:rPr lang="en-US" sz="2000" dirty="0" smtClean="0"/>
              <a:t>writes a regular column on storytelling for Fast Company.  His Jumpstart Storytelling technique can be found at</a:t>
            </a:r>
            <a:r>
              <a:rPr lang="en-US" sz="2000" dirty="0"/>
              <a:t>: http://www.visionaryleadership.com/free-resources/culture-the-power-of-storytelling-to-jumpstart-collaboration.php#sthash.9gsc7x7U.dpuf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sharon@sharonbenjamin.com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010E-D052-478C-A3E9-D11F8CD2684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40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1255</TotalTime>
  <Words>913</Words>
  <Application>Microsoft Office PowerPoint</Application>
  <PresentationFormat>On-screen Show (4:3)</PresentationFormat>
  <Paragraphs>128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Using Imagery and Stories for Engagement and Impact</vt:lpstr>
      <vt:lpstr>What’s Your Story?</vt:lpstr>
      <vt:lpstr>5 Elements Every Good Story Must Have</vt:lpstr>
      <vt:lpstr>What to Emphasize in Different Kinds of Story</vt:lpstr>
      <vt:lpstr>Focus</vt:lpstr>
      <vt:lpstr>What Why How</vt:lpstr>
      <vt:lpstr>Where to Put Your Energy</vt:lpstr>
      <vt:lpstr>Depth</vt:lpstr>
      <vt:lpstr>Methods You Used</vt:lpstr>
      <vt:lpstr>How Does This Apply to You?</vt:lpstr>
      <vt:lpstr>How Does This Apply to You?</vt:lpstr>
      <vt:lpstr>But wait there’s more!</vt:lpstr>
      <vt:lpstr>Write Your Story </vt:lpstr>
      <vt:lpstr>Jumpstart Storytelling  with Thanks to Seth Kahan</vt:lpstr>
      <vt:lpstr>For More Information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Boosting Your Impact</dc:title>
  <dc:creator>Sharon</dc:creator>
  <cp:lastModifiedBy>Emily Biocchi</cp:lastModifiedBy>
  <cp:revision>24</cp:revision>
  <dcterms:created xsi:type="dcterms:W3CDTF">2013-06-05T12:31:16Z</dcterms:created>
  <dcterms:modified xsi:type="dcterms:W3CDTF">2014-06-13T15:52:41Z</dcterms:modified>
</cp:coreProperties>
</file>